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 name="Google Shape;3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 name="Google Shape;5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 name="Google Shape;5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0.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628"/>
        </a:solidFill>
      </p:bgPr>
    </p:bg>
    <p:spTree>
      <p:nvGrpSpPr>
        <p:cNvPr id="15" name="Shape 15"/>
        <p:cNvGrpSpPr/>
        <p:nvPr/>
      </p:nvGrpSpPr>
      <p:grpSpPr>
        <a:xfrm>
          <a:off x="0" y="0"/>
          <a:ext cx="0" cy="0"/>
          <a:chOff x="0" y="0"/>
          <a:chExt cx="0" cy="0"/>
        </a:xfrm>
      </p:grpSpPr>
      <p:sp>
        <p:nvSpPr>
          <p:cNvPr id="16" name="Google Shape;16;p3"/>
          <p:cNvSpPr/>
          <p:nvPr/>
        </p:nvSpPr>
        <p:spPr>
          <a:xfrm>
            <a:off x="457200" y="457200"/>
            <a:ext cx="73152" cy="4206240"/>
          </a:xfrm>
          <a:prstGeom prst="rect">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777240" y="457200"/>
            <a:ext cx="64008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1000"/>
              <a:buFont typeface="Calibri"/>
              <a:buNone/>
            </a:pPr>
            <a:r>
              <a:rPr b="1" i="0" lang="en-US" sz="1000" u="none" cap="none" strike="noStrike">
                <a:solidFill>
                  <a:srgbClr val="F59E0B"/>
                </a:solidFill>
                <a:latin typeface="Calibri"/>
                <a:ea typeface="Calibri"/>
                <a:cs typeface="Calibri"/>
                <a:sym typeface="Calibri"/>
              </a:rPr>
              <a:t>EU REGULATORY BRIEF · MAY 2026</a:t>
            </a:r>
            <a:endParaRPr b="0" i="0" sz="1000" u="none" cap="none" strike="noStrike">
              <a:solidFill>
                <a:schemeClr val="dk1"/>
              </a:solidFill>
              <a:latin typeface="Calibri"/>
              <a:ea typeface="Calibri"/>
              <a:cs typeface="Calibri"/>
              <a:sym typeface="Calibri"/>
            </a:endParaRPr>
          </a:p>
        </p:txBody>
      </p:sp>
      <p:sp>
        <p:nvSpPr>
          <p:cNvPr id="18" name="Google Shape;18;p3"/>
          <p:cNvSpPr/>
          <p:nvPr/>
        </p:nvSpPr>
        <p:spPr>
          <a:xfrm>
            <a:off x="731520" y="914400"/>
            <a:ext cx="82296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6400"/>
              <a:buFont typeface="Cambria"/>
              <a:buNone/>
            </a:pPr>
            <a:r>
              <a:rPr b="1" i="0" lang="en-US" sz="6400" u="none" cap="none" strike="noStrike">
                <a:solidFill>
                  <a:srgbClr val="FFFFFF"/>
                </a:solidFill>
                <a:latin typeface="Cambria"/>
                <a:ea typeface="Cambria"/>
                <a:cs typeface="Cambria"/>
                <a:sym typeface="Cambria"/>
              </a:rPr>
              <a:t>The 2026</a:t>
            </a:r>
            <a:endParaRPr b="0" i="0" sz="6400" u="none" cap="none" strike="noStrike">
              <a:solidFill>
                <a:schemeClr val="dk1"/>
              </a:solidFill>
              <a:latin typeface="Calibri"/>
              <a:ea typeface="Calibri"/>
              <a:cs typeface="Calibri"/>
              <a:sym typeface="Calibri"/>
            </a:endParaRPr>
          </a:p>
        </p:txBody>
      </p:sp>
      <p:sp>
        <p:nvSpPr>
          <p:cNvPr id="19" name="Google Shape;19;p3"/>
          <p:cNvSpPr/>
          <p:nvPr/>
        </p:nvSpPr>
        <p:spPr>
          <a:xfrm>
            <a:off x="731520" y="1691640"/>
            <a:ext cx="82296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6400"/>
              <a:buFont typeface="Cambria"/>
              <a:buNone/>
            </a:pPr>
            <a:r>
              <a:rPr b="1" i="1" lang="en-US" sz="6400" u="none" cap="none" strike="noStrike">
                <a:solidFill>
                  <a:srgbClr val="F59E0B"/>
                </a:solidFill>
                <a:latin typeface="Cambria"/>
                <a:ea typeface="Cambria"/>
                <a:cs typeface="Cambria"/>
                <a:sym typeface="Cambria"/>
              </a:rPr>
              <a:t>EU Compliance Cliff</a:t>
            </a:r>
            <a:endParaRPr b="0" i="0" sz="6400" u="none" cap="none" strike="noStrike">
              <a:solidFill>
                <a:schemeClr val="dk1"/>
              </a:solidFill>
              <a:latin typeface="Calibri"/>
              <a:ea typeface="Calibri"/>
              <a:cs typeface="Calibri"/>
              <a:sym typeface="Calibri"/>
            </a:endParaRPr>
          </a:p>
        </p:txBody>
      </p:sp>
      <p:sp>
        <p:nvSpPr>
          <p:cNvPr id="20" name="Google Shape;20;p3"/>
          <p:cNvSpPr/>
          <p:nvPr/>
        </p:nvSpPr>
        <p:spPr>
          <a:xfrm>
            <a:off x="777240" y="2880360"/>
            <a:ext cx="68580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5E1"/>
              </a:buClr>
              <a:buSzPts val="1400"/>
              <a:buFont typeface="Calibri"/>
              <a:buNone/>
            </a:pPr>
            <a:r>
              <a:rPr b="0" i="0" lang="en-US" sz="1400" u="none" cap="none" strike="noStrike">
                <a:solidFill>
                  <a:srgbClr val="CBD5E1"/>
                </a:solidFill>
                <a:latin typeface="Calibri"/>
                <a:ea typeface="Calibri"/>
                <a:cs typeface="Calibri"/>
                <a:sym typeface="Calibri"/>
              </a:rPr>
              <a:t>The AI Act and the Cyber Resilience Act both apply this year. Two regulations, two timelines, one shared deadline window. Here's what's coming and when to land each piece.</a:t>
            </a:r>
            <a:endParaRPr b="0" i="0" sz="1400" u="none" cap="none" strike="noStrike">
              <a:solidFill>
                <a:schemeClr val="dk1"/>
              </a:solidFill>
              <a:latin typeface="Calibri"/>
              <a:ea typeface="Calibri"/>
              <a:cs typeface="Calibri"/>
              <a:sym typeface="Calibri"/>
            </a:endParaRPr>
          </a:p>
        </p:txBody>
      </p:sp>
      <p:sp>
        <p:nvSpPr>
          <p:cNvPr id="21" name="Google Shape;21;p3"/>
          <p:cNvSpPr/>
          <p:nvPr/>
        </p:nvSpPr>
        <p:spPr>
          <a:xfrm>
            <a:off x="777240" y="457200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923544" y="457200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a:off x="1069848" y="457200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1216152" y="457200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1362456"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1508760"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1655064"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1801368"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1947672"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2093976"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a:off x="2240280"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2386584" y="4572000"/>
            <a:ext cx="73152" cy="73152"/>
          </a:xfrm>
          <a:prstGeom prst="ellipse">
            <a:avLst/>
          </a:prstGeom>
          <a:solidFill>
            <a:srgbClr val="334155"/>
          </a:solidFill>
          <a:ln cap="flat" cmpd="sng" w="12700">
            <a:solidFill>
              <a:srgbClr val="33415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a:off x="2743200" y="4526280"/>
            <a:ext cx="36576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B82"/>
              </a:buClr>
              <a:buSzPts val="900"/>
              <a:buFont typeface="Calibri"/>
              <a:buNone/>
            </a:pPr>
            <a:r>
              <a:rPr b="0" i="1" lang="en-US" sz="900" u="none" cap="none" strike="noStrike">
                <a:solidFill>
                  <a:srgbClr val="5D6B82"/>
                </a:solidFill>
                <a:latin typeface="Calibri"/>
                <a:ea typeface="Calibri"/>
                <a:cs typeface="Calibri"/>
                <a:sym typeface="Calibri"/>
              </a:rPr>
              <a:t>EU regulatory rollout · 2025 → 2027</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 name="Shape 38"/>
        <p:cNvGrpSpPr/>
        <p:nvPr/>
      </p:nvGrpSpPr>
      <p:grpSpPr>
        <a:xfrm>
          <a:off x="0" y="0"/>
          <a:ext cx="0" cy="0"/>
          <a:chOff x="0" y="0"/>
          <a:chExt cx="0" cy="0"/>
        </a:xfrm>
      </p:grpSpPr>
      <p:sp>
        <p:nvSpPr>
          <p:cNvPr id="39" name="Google Shape;39;p4"/>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AT A GLANCE</a:t>
            </a:r>
            <a:endParaRPr b="0" i="0" sz="900" u="none" cap="none" strike="noStrike">
              <a:solidFill>
                <a:schemeClr val="dk1"/>
              </a:solidFill>
              <a:latin typeface="Calibri"/>
              <a:ea typeface="Calibri"/>
              <a:cs typeface="Calibri"/>
              <a:sym typeface="Calibri"/>
            </a:endParaRPr>
          </a:p>
        </p:txBody>
      </p:sp>
      <p:sp>
        <p:nvSpPr>
          <p:cNvPr id="40" name="Google Shape;40;p4"/>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Two laws. One overlapping window.</a:t>
            </a:r>
            <a:endParaRPr b="0" i="0" sz="2600" u="none" cap="none" strike="noStrike">
              <a:solidFill>
                <a:schemeClr val="dk1"/>
              </a:solidFill>
              <a:latin typeface="Calibri"/>
              <a:ea typeface="Calibri"/>
              <a:cs typeface="Calibri"/>
              <a:sym typeface="Calibri"/>
            </a:endParaRPr>
          </a:p>
        </p:txBody>
      </p:sp>
      <p:sp>
        <p:nvSpPr>
          <p:cNvPr id="41" name="Google Shape;41;p4"/>
          <p:cNvSpPr/>
          <p:nvPr/>
        </p:nvSpPr>
        <p:spPr>
          <a:xfrm>
            <a:off x="457200" y="1371600"/>
            <a:ext cx="4023360" cy="32004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 name="Google Shape;42;p4"/>
          <p:cNvPicPr preferRelativeResize="0"/>
          <p:nvPr/>
        </p:nvPicPr>
        <p:blipFill rotWithShape="1">
          <a:blip r:embed="rId3">
            <a:alphaModFix/>
          </a:blip>
          <a:srcRect b="0" l="0" r="0" t="0"/>
          <a:stretch/>
        </p:blipFill>
        <p:spPr>
          <a:xfrm>
            <a:off x="685800" y="1600200"/>
            <a:ext cx="365760" cy="365760"/>
          </a:xfrm>
          <a:prstGeom prst="rect">
            <a:avLst/>
          </a:prstGeom>
          <a:noFill/>
          <a:ln>
            <a:noFill/>
          </a:ln>
        </p:spPr>
      </p:pic>
      <p:sp>
        <p:nvSpPr>
          <p:cNvPr id="43" name="Google Shape;43;p4"/>
          <p:cNvSpPr/>
          <p:nvPr/>
        </p:nvSpPr>
        <p:spPr>
          <a:xfrm>
            <a:off x="1143000" y="155448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200"/>
              <a:buFont typeface="Cambria"/>
              <a:buNone/>
            </a:pPr>
            <a:r>
              <a:rPr b="1" i="0" lang="en-US" sz="2200" u="none" cap="none" strike="noStrike">
                <a:solidFill>
                  <a:srgbClr val="0A1628"/>
                </a:solidFill>
                <a:latin typeface="Cambria"/>
                <a:ea typeface="Cambria"/>
                <a:cs typeface="Cambria"/>
                <a:sym typeface="Cambria"/>
              </a:rPr>
              <a:t>EU AI Act</a:t>
            </a:r>
            <a:endParaRPr b="0" i="0" sz="2200" u="none" cap="none" strike="noStrike">
              <a:solidFill>
                <a:schemeClr val="dk1"/>
              </a:solidFill>
              <a:latin typeface="Calibri"/>
              <a:ea typeface="Calibri"/>
              <a:cs typeface="Calibri"/>
              <a:sym typeface="Calibri"/>
            </a:endParaRPr>
          </a:p>
        </p:txBody>
      </p:sp>
      <p:sp>
        <p:nvSpPr>
          <p:cNvPr id="44" name="Google Shape;44;p4"/>
          <p:cNvSpPr/>
          <p:nvPr/>
        </p:nvSpPr>
        <p:spPr>
          <a:xfrm>
            <a:off x="685800" y="2011680"/>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B82"/>
              </a:buClr>
              <a:buSzPts val="1000"/>
              <a:buFont typeface="Calibri"/>
              <a:buNone/>
            </a:pPr>
            <a:r>
              <a:rPr b="0" i="1" lang="en-US" sz="1000" u="none" cap="none" strike="noStrike">
                <a:solidFill>
                  <a:srgbClr val="5D6B82"/>
                </a:solidFill>
                <a:latin typeface="Calibri"/>
                <a:ea typeface="Calibri"/>
                <a:cs typeface="Calibri"/>
                <a:sym typeface="Calibri"/>
              </a:rPr>
              <a:t>Regulation 2024/1689 · in force since Aug 2024</a:t>
            </a:r>
            <a:endParaRPr b="0" i="0" sz="1000" u="none" cap="none" strike="noStrike">
              <a:solidFill>
                <a:schemeClr val="dk1"/>
              </a:solidFill>
              <a:latin typeface="Calibri"/>
              <a:ea typeface="Calibri"/>
              <a:cs typeface="Calibri"/>
              <a:sym typeface="Calibri"/>
            </a:endParaRPr>
          </a:p>
        </p:txBody>
      </p:sp>
      <p:sp>
        <p:nvSpPr>
          <p:cNvPr id="45" name="Google Shape;45;p4"/>
          <p:cNvSpPr/>
          <p:nvPr/>
        </p:nvSpPr>
        <p:spPr>
          <a:xfrm>
            <a:off x="685800" y="2377440"/>
            <a:ext cx="3657600" cy="2103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WHO: </a:t>
            </a:r>
            <a:r>
              <a:rPr b="0" i="0" lang="en-US" sz="1200" u="none" cap="none" strike="noStrike">
                <a:solidFill>
                  <a:srgbClr val="0A1628"/>
                </a:solidFill>
                <a:latin typeface="Calibri"/>
                <a:ea typeface="Calibri"/>
                <a:cs typeface="Calibri"/>
                <a:sym typeface="Calibri"/>
              </a:rPr>
              <a:t>Providers + deployers of AI systems placed on the EU market</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600"/>
              <a:buFont typeface="Calibri"/>
              <a:buNone/>
            </a:pPr>
            <a:r>
              <a:rPr b="0" i="0" lang="en-US" sz="600" u="none" cap="none" strike="noStrike">
                <a:solidFill>
                  <a:srgbClr val="0A1628"/>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WHAT: </a:t>
            </a:r>
            <a:r>
              <a:rPr b="0" i="0" lang="en-US" sz="1200" u="none" cap="none" strike="noStrike">
                <a:solidFill>
                  <a:srgbClr val="0A1628"/>
                </a:solidFill>
                <a:latin typeface="Calibri"/>
                <a:ea typeface="Calibri"/>
                <a:cs typeface="Calibri"/>
                <a:sym typeface="Calibri"/>
              </a:rPr>
              <a:t>Risk-tiered rules: banned, high-risk, limited-risk, GPAI</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600"/>
              <a:buFont typeface="Calibri"/>
              <a:buNone/>
            </a:pPr>
            <a:r>
              <a:rPr b="0" i="0" lang="en-US" sz="600" u="none" cap="none" strike="noStrike">
                <a:solidFill>
                  <a:srgbClr val="0A1628"/>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TRIGGER: </a:t>
            </a:r>
            <a:r>
              <a:rPr b="0" i="0" lang="en-US" sz="1200" u="none" cap="none" strike="noStrike">
                <a:solidFill>
                  <a:srgbClr val="0A1628"/>
                </a:solidFill>
                <a:latin typeface="Calibri"/>
                <a:ea typeface="Calibri"/>
                <a:cs typeface="Calibri"/>
                <a:sym typeface="Calibri"/>
              </a:rPr>
              <a:t>AI system or model on EU market, or output used in EU</a:t>
            </a:r>
            <a:endParaRPr b="0" i="0" sz="1200" u="none" cap="none" strike="noStrike">
              <a:solidFill>
                <a:schemeClr val="dk1"/>
              </a:solidFill>
              <a:latin typeface="Calibri"/>
              <a:ea typeface="Calibri"/>
              <a:cs typeface="Calibri"/>
              <a:sym typeface="Calibri"/>
            </a:endParaRPr>
          </a:p>
        </p:txBody>
      </p:sp>
      <p:sp>
        <p:nvSpPr>
          <p:cNvPr id="46" name="Google Shape;46;p4"/>
          <p:cNvSpPr/>
          <p:nvPr/>
        </p:nvSpPr>
        <p:spPr>
          <a:xfrm>
            <a:off x="4663440" y="1371600"/>
            <a:ext cx="4023360" cy="32004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 name="Google Shape;47;p4"/>
          <p:cNvPicPr preferRelativeResize="0"/>
          <p:nvPr/>
        </p:nvPicPr>
        <p:blipFill rotWithShape="1">
          <a:blip r:embed="rId4">
            <a:alphaModFix/>
          </a:blip>
          <a:srcRect b="0" l="0" r="0" t="0"/>
          <a:stretch/>
        </p:blipFill>
        <p:spPr>
          <a:xfrm>
            <a:off x="4892040" y="1600200"/>
            <a:ext cx="365760" cy="365760"/>
          </a:xfrm>
          <a:prstGeom prst="rect">
            <a:avLst/>
          </a:prstGeom>
          <a:noFill/>
          <a:ln>
            <a:noFill/>
          </a:ln>
        </p:spPr>
      </p:pic>
      <p:sp>
        <p:nvSpPr>
          <p:cNvPr id="48" name="Google Shape;48;p4"/>
          <p:cNvSpPr/>
          <p:nvPr/>
        </p:nvSpPr>
        <p:spPr>
          <a:xfrm>
            <a:off x="5349240" y="1554480"/>
            <a:ext cx="320040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200"/>
              <a:buFont typeface="Cambria"/>
              <a:buNone/>
            </a:pPr>
            <a:r>
              <a:rPr b="1" i="0" lang="en-US" sz="2200" u="none" cap="none" strike="noStrike">
                <a:solidFill>
                  <a:srgbClr val="0A1628"/>
                </a:solidFill>
                <a:latin typeface="Cambria"/>
                <a:ea typeface="Cambria"/>
                <a:cs typeface="Cambria"/>
                <a:sym typeface="Cambria"/>
              </a:rPr>
              <a:t>Cyber Resilience Act</a:t>
            </a:r>
            <a:endParaRPr b="0" i="0" sz="2200" u="none" cap="none" strike="noStrike">
              <a:solidFill>
                <a:schemeClr val="dk1"/>
              </a:solidFill>
              <a:latin typeface="Calibri"/>
              <a:ea typeface="Calibri"/>
              <a:cs typeface="Calibri"/>
              <a:sym typeface="Calibri"/>
            </a:endParaRPr>
          </a:p>
        </p:txBody>
      </p:sp>
      <p:sp>
        <p:nvSpPr>
          <p:cNvPr id="49" name="Google Shape;49;p4"/>
          <p:cNvSpPr/>
          <p:nvPr/>
        </p:nvSpPr>
        <p:spPr>
          <a:xfrm>
            <a:off x="4892040" y="2011680"/>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B82"/>
              </a:buClr>
              <a:buSzPts val="1000"/>
              <a:buFont typeface="Calibri"/>
              <a:buNone/>
            </a:pPr>
            <a:r>
              <a:rPr b="0" i="1" lang="en-US" sz="1000" u="none" cap="none" strike="noStrike">
                <a:solidFill>
                  <a:srgbClr val="5D6B82"/>
                </a:solidFill>
                <a:latin typeface="Calibri"/>
                <a:ea typeface="Calibri"/>
                <a:cs typeface="Calibri"/>
                <a:sym typeface="Calibri"/>
              </a:rPr>
              <a:t>Regulation 2024/2847 · in force since Dec 2024</a:t>
            </a:r>
            <a:endParaRPr b="0" i="0" sz="1000" u="none" cap="none" strike="noStrike">
              <a:solidFill>
                <a:schemeClr val="dk1"/>
              </a:solidFill>
              <a:latin typeface="Calibri"/>
              <a:ea typeface="Calibri"/>
              <a:cs typeface="Calibri"/>
              <a:sym typeface="Calibri"/>
            </a:endParaRPr>
          </a:p>
        </p:txBody>
      </p:sp>
      <p:sp>
        <p:nvSpPr>
          <p:cNvPr id="50" name="Google Shape;50;p4"/>
          <p:cNvSpPr/>
          <p:nvPr/>
        </p:nvSpPr>
        <p:spPr>
          <a:xfrm>
            <a:off x="4892040" y="2377440"/>
            <a:ext cx="3657600" cy="2103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WHO: </a:t>
            </a:r>
            <a:r>
              <a:rPr b="0" i="0" lang="en-US" sz="1200" u="none" cap="none" strike="noStrike">
                <a:solidFill>
                  <a:srgbClr val="0A1628"/>
                </a:solidFill>
                <a:latin typeface="Calibri"/>
                <a:ea typeface="Calibri"/>
                <a:cs typeface="Calibri"/>
                <a:sym typeface="Calibri"/>
              </a:rPr>
              <a:t>Manufacturers, importers, distributors of digital products</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600"/>
              <a:buFont typeface="Calibri"/>
              <a:buNone/>
            </a:pPr>
            <a:r>
              <a:rPr b="0" i="0" lang="en-US" sz="600" u="none" cap="none" strike="noStrike">
                <a:solidFill>
                  <a:srgbClr val="0A1628"/>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WHAT: </a:t>
            </a:r>
            <a:r>
              <a:rPr b="0" i="0" lang="en-US" sz="1200" u="none" cap="none" strike="noStrike">
                <a:solidFill>
                  <a:srgbClr val="0A1628"/>
                </a:solidFill>
                <a:latin typeface="Calibri"/>
                <a:ea typeface="Calibri"/>
                <a:cs typeface="Calibri"/>
                <a:sym typeface="Calibri"/>
              </a:rPr>
              <a:t>Mandatory security-by-design + vulnerability handling</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600"/>
              <a:buFont typeface="Calibri"/>
              <a:buNone/>
            </a:pPr>
            <a:r>
              <a:rPr b="0" i="0" lang="en-US" sz="600" u="none" cap="none" strike="noStrike">
                <a:solidFill>
                  <a:srgbClr val="0A1628"/>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TRIGGER: </a:t>
            </a:r>
            <a:r>
              <a:rPr b="0" i="0" lang="en-US" sz="1200" u="none" cap="none" strike="noStrike">
                <a:solidFill>
                  <a:srgbClr val="0A1628"/>
                </a:solidFill>
                <a:latin typeface="Calibri"/>
                <a:ea typeface="Calibri"/>
                <a:cs typeface="Calibri"/>
                <a:sym typeface="Calibri"/>
              </a:rPr>
              <a:t>Any product with digital elements sold in the EU</a:t>
            </a:r>
            <a:endParaRPr b="0" i="0" sz="1200" u="none" cap="none" strike="noStrike">
              <a:solidFill>
                <a:schemeClr val="dk1"/>
              </a:solidFill>
              <a:latin typeface="Calibri"/>
              <a:ea typeface="Calibri"/>
              <a:cs typeface="Calibri"/>
              <a:sym typeface="Calibri"/>
            </a:endParaRPr>
          </a:p>
        </p:txBody>
      </p:sp>
      <p:sp>
        <p:nvSpPr>
          <p:cNvPr id="51" name="Google Shape;51;p4"/>
          <p:cNvSpPr/>
          <p:nvPr/>
        </p:nvSpPr>
        <p:spPr>
          <a:xfrm>
            <a:off x="457200" y="4663440"/>
            <a:ext cx="8229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200"/>
              <a:buFont typeface="Calibri"/>
              <a:buNone/>
            </a:pPr>
            <a:r>
              <a:rPr b="1" i="1" lang="en-US" sz="1200" u="none" cap="none" strike="noStrike">
                <a:solidFill>
                  <a:srgbClr val="F59E0B"/>
                </a:solidFill>
                <a:latin typeface="Calibri"/>
                <a:ea typeface="Calibri"/>
                <a:cs typeface="Calibri"/>
                <a:sym typeface="Calibri"/>
              </a:rPr>
              <a:t>If you ship an AI-powered product into the EU, both apply.</a:t>
            </a:r>
            <a:endParaRPr b="0" i="0" sz="1200" u="none" cap="none" strike="noStrike">
              <a:solidFill>
                <a:schemeClr val="dk1"/>
              </a:solidFill>
              <a:latin typeface="Calibri"/>
              <a:ea typeface="Calibri"/>
              <a:cs typeface="Calibri"/>
              <a:sym typeface="Calibri"/>
            </a:endParaRPr>
          </a:p>
        </p:txBody>
      </p:sp>
      <p:sp>
        <p:nvSpPr>
          <p:cNvPr id="52" name="Google Shape;52;p4"/>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2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 name="Shape 57"/>
        <p:cNvGrpSpPr/>
        <p:nvPr/>
      </p:nvGrpSpPr>
      <p:grpSpPr>
        <a:xfrm>
          <a:off x="0" y="0"/>
          <a:ext cx="0" cy="0"/>
          <a:chOff x="0" y="0"/>
          <a:chExt cx="0" cy="0"/>
        </a:xfrm>
      </p:grpSpPr>
      <p:sp>
        <p:nvSpPr>
          <p:cNvPr id="58" name="Google Shape;58;p5"/>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AI ACT · TIMELINE</a:t>
            </a:r>
            <a:endParaRPr b="0" i="0" sz="900" u="none" cap="none" strike="noStrike">
              <a:solidFill>
                <a:schemeClr val="dk1"/>
              </a:solidFill>
              <a:latin typeface="Calibri"/>
              <a:ea typeface="Calibri"/>
              <a:cs typeface="Calibri"/>
              <a:sym typeface="Calibri"/>
            </a:endParaRPr>
          </a:p>
        </p:txBody>
      </p:sp>
      <p:sp>
        <p:nvSpPr>
          <p:cNvPr id="59" name="Google Shape;59;p5"/>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AI Act: the staggered rollout</a:t>
            </a:r>
            <a:endParaRPr b="0" i="0" sz="2600" u="none" cap="none" strike="noStrike">
              <a:solidFill>
                <a:schemeClr val="dk1"/>
              </a:solidFill>
              <a:latin typeface="Calibri"/>
              <a:ea typeface="Calibri"/>
              <a:cs typeface="Calibri"/>
              <a:sym typeface="Calibri"/>
            </a:endParaRPr>
          </a:p>
        </p:txBody>
      </p:sp>
      <p:cxnSp>
        <p:nvCxnSpPr>
          <p:cNvPr id="60" name="Google Shape;60;p5"/>
          <p:cNvCxnSpPr/>
          <p:nvPr/>
        </p:nvCxnSpPr>
        <p:spPr>
          <a:xfrm>
            <a:off x="640080" y="2286000"/>
            <a:ext cx="7863840" cy="0"/>
          </a:xfrm>
          <a:prstGeom prst="straightConnector1">
            <a:avLst/>
          </a:prstGeom>
          <a:noFill/>
          <a:ln cap="flat" cmpd="sng" w="25400">
            <a:solidFill>
              <a:srgbClr val="D6DCE5"/>
            </a:solidFill>
            <a:prstDash val="solid"/>
            <a:round/>
            <a:headEnd len="sm" w="sm" type="none"/>
            <a:tailEnd len="sm" w="sm" type="none"/>
          </a:ln>
        </p:spPr>
      </p:cxnSp>
      <p:sp>
        <p:nvSpPr>
          <p:cNvPr id="61" name="Google Shape;61;p5"/>
          <p:cNvSpPr/>
          <p:nvPr/>
        </p:nvSpPr>
        <p:spPr>
          <a:xfrm>
            <a:off x="530352" y="2176272"/>
            <a:ext cx="219456" cy="219456"/>
          </a:xfrm>
          <a:prstGeom prst="ellipse">
            <a:avLst/>
          </a:prstGeom>
          <a:solidFill>
            <a:srgbClr val="5D6B82"/>
          </a:solidFill>
          <a:ln cap="flat" cmpd="sng" w="12700">
            <a:solidFill>
              <a:srgbClr val="5D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p:nvPr/>
        </p:nvSpPr>
        <p:spPr>
          <a:xfrm>
            <a:off x="0" y="1691640"/>
            <a:ext cx="1280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D6B82"/>
              </a:buClr>
              <a:buSzPts val="1100"/>
              <a:buFont typeface="Calibri"/>
              <a:buNone/>
            </a:pPr>
            <a:r>
              <a:rPr b="1" i="0" lang="en-US" sz="1100" u="none" cap="none" strike="noStrike">
                <a:solidFill>
                  <a:srgbClr val="5D6B82"/>
                </a:solidFill>
                <a:latin typeface="Calibri"/>
                <a:ea typeface="Calibri"/>
                <a:cs typeface="Calibri"/>
                <a:sym typeface="Calibri"/>
              </a:rPr>
              <a:t>Feb 2025</a:t>
            </a:r>
            <a:endParaRPr b="0" i="0" sz="1100" u="none" cap="none" strike="noStrike">
              <a:solidFill>
                <a:schemeClr val="dk1"/>
              </a:solidFill>
              <a:latin typeface="Calibri"/>
              <a:ea typeface="Calibri"/>
              <a:cs typeface="Calibri"/>
              <a:sym typeface="Calibri"/>
            </a:endParaRPr>
          </a:p>
        </p:txBody>
      </p:sp>
      <p:sp>
        <p:nvSpPr>
          <p:cNvPr id="63" name="Google Shape;63;p5"/>
          <p:cNvSpPr/>
          <p:nvPr/>
        </p:nvSpPr>
        <p:spPr>
          <a:xfrm>
            <a:off x="-137160" y="2606040"/>
            <a:ext cx="15544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D6B82"/>
              </a:buClr>
              <a:buSzPts val="1000"/>
              <a:buFont typeface="Calibri"/>
              <a:buNone/>
            </a:pPr>
            <a:r>
              <a:rPr b="0" i="0" lang="en-US" sz="1000" u="none" cap="none" strike="noStrike">
                <a:solidFill>
                  <a:srgbClr val="5D6B82"/>
                </a:solidFill>
                <a:latin typeface="Calibri"/>
                <a:ea typeface="Calibri"/>
                <a:cs typeface="Calibri"/>
                <a:sym typeface="Calibri"/>
              </a:rPr>
              <a:t>Prohibited</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5D6B82"/>
              </a:buClr>
              <a:buSzPts val="1000"/>
              <a:buFont typeface="Calibri"/>
              <a:buNone/>
            </a:pPr>
            <a:r>
              <a:rPr b="0" i="0" lang="en-US" sz="1000" u="none" cap="none" strike="noStrike">
                <a:solidFill>
                  <a:srgbClr val="5D6B82"/>
                </a:solidFill>
                <a:latin typeface="Calibri"/>
                <a:ea typeface="Calibri"/>
                <a:cs typeface="Calibri"/>
                <a:sym typeface="Calibri"/>
              </a:rPr>
              <a:t>practices</a:t>
            </a:r>
            <a:endParaRPr b="0" i="0" sz="1000" u="none" cap="none" strike="noStrike">
              <a:solidFill>
                <a:schemeClr val="dk1"/>
              </a:solidFill>
              <a:latin typeface="Calibri"/>
              <a:ea typeface="Calibri"/>
              <a:cs typeface="Calibri"/>
              <a:sym typeface="Calibri"/>
            </a:endParaRPr>
          </a:p>
        </p:txBody>
      </p:sp>
      <p:sp>
        <p:nvSpPr>
          <p:cNvPr id="64" name="Google Shape;64;p5"/>
          <p:cNvSpPr/>
          <p:nvPr/>
        </p:nvSpPr>
        <p:spPr>
          <a:xfrm>
            <a:off x="1856232" y="2176272"/>
            <a:ext cx="219456" cy="219456"/>
          </a:xfrm>
          <a:prstGeom prst="ellipse">
            <a:avLst/>
          </a:prstGeom>
          <a:solidFill>
            <a:srgbClr val="5D6B82"/>
          </a:solidFill>
          <a:ln cap="flat" cmpd="sng" w="12700">
            <a:solidFill>
              <a:srgbClr val="5D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p:nvPr/>
        </p:nvSpPr>
        <p:spPr>
          <a:xfrm>
            <a:off x="1325880" y="1691640"/>
            <a:ext cx="1280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D6B82"/>
              </a:buClr>
              <a:buSzPts val="1100"/>
              <a:buFont typeface="Calibri"/>
              <a:buNone/>
            </a:pPr>
            <a:r>
              <a:rPr b="1" i="0" lang="en-US" sz="1100" u="none" cap="none" strike="noStrike">
                <a:solidFill>
                  <a:srgbClr val="5D6B82"/>
                </a:solidFill>
                <a:latin typeface="Calibri"/>
                <a:ea typeface="Calibri"/>
                <a:cs typeface="Calibri"/>
                <a:sym typeface="Calibri"/>
              </a:rPr>
              <a:t>Aug 2025</a:t>
            </a:r>
            <a:endParaRPr b="0" i="0" sz="1100" u="none" cap="none" strike="noStrike">
              <a:solidFill>
                <a:schemeClr val="dk1"/>
              </a:solidFill>
              <a:latin typeface="Calibri"/>
              <a:ea typeface="Calibri"/>
              <a:cs typeface="Calibri"/>
              <a:sym typeface="Calibri"/>
            </a:endParaRPr>
          </a:p>
        </p:txBody>
      </p:sp>
      <p:sp>
        <p:nvSpPr>
          <p:cNvPr id="66" name="Google Shape;66;p5"/>
          <p:cNvSpPr/>
          <p:nvPr/>
        </p:nvSpPr>
        <p:spPr>
          <a:xfrm>
            <a:off x="1188720" y="2606040"/>
            <a:ext cx="15544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D6B82"/>
              </a:buClr>
              <a:buSzPts val="1000"/>
              <a:buFont typeface="Calibri"/>
              <a:buNone/>
            </a:pPr>
            <a:r>
              <a:rPr b="0" i="0" lang="en-US" sz="1000" u="none" cap="none" strike="noStrike">
                <a:solidFill>
                  <a:srgbClr val="5D6B82"/>
                </a:solidFill>
                <a:latin typeface="Calibri"/>
                <a:ea typeface="Calibri"/>
                <a:cs typeface="Calibri"/>
                <a:sym typeface="Calibri"/>
              </a:rPr>
              <a:t>GPAI rules</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5D6B82"/>
              </a:buClr>
              <a:buSzPts val="1000"/>
              <a:buFont typeface="Calibri"/>
              <a:buNone/>
            </a:pPr>
            <a:r>
              <a:rPr b="0" i="0" lang="en-US" sz="1000" u="none" cap="none" strike="noStrike">
                <a:solidFill>
                  <a:srgbClr val="5D6B82"/>
                </a:solidFill>
                <a:latin typeface="Calibri"/>
                <a:ea typeface="Calibri"/>
                <a:cs typeface="Calibri"/>
                <a:sym typeface="Calibri"/>
              </a:rPr>
              <a:t>+ governance</a:t>
            </a:r>
            <a:endParaRPr b="0" i="0" sz="1000" u="none" cap="none" strike="noStrike">
              <a:solidFill>
                <a:schemeClr val="dk1"/>
              </a:solidFill>
              <a:latin typeface="Calibri"/>
              <a:ea typeface="Calibri"/>
              <a:cs typeface="Calibri"/>
              <a:sym typeface="Calibri"/>
            </a:endParaRPr>
          </a:p>
        </p:txBody>
      </p:sp>
      <p:sp>
        <p:nvSpPr>
          <p:cNvPr id="67" name="Google Shape;67;p5"/>
          <p:cNvSpPr/>
          <p:nvPr/>
        </p:nvSpPr>
        <p:spPr>
          <a:xfrm>
            <a:off x="3182112" y="2176272"/>
            <a:ext cx="219456" cy="219456"/>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3090672" y="2084832"/>
            <a:ext cx="402336" cy="402336"/>
          </a:xfrm>
          <a:prstGeom prst="ellipse">
            <a:avLst/>
          </a:prstGeom>
          <a:solidFill>
            <a:srgbClr val="FFFFFF">
              <a:alpha val="0"/>
            </a:srgbClr>
          </a:solidFill>
          <a:ln cap="flat" cmpd="sng" w="1905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5"/>
          <p:cNvSpPr/>
          <p:nvPr/>
        </p:nvSpPr>
        <p:spPr>
          <a:xfrm>
            <a:off x="2651760" y="1691640"/>
            <a:ext cx="1280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100"/>
              <a:buFont typeface="Calibri"/>
              <a:buNone/>
            </a:pPr>
            <a:r>
              <a:rPr b="1" i="0" lang="en-US" sz="1100" u="none" cap="none" strike="noStrike">
                <a:solidFill>
                  <a:srgbClr val="F59E0B"/>
                </a:solidFill>
                <a:latin typeface="Calibri"/>
                <a:ea typeface="Calibri"/>
                <a:cs typeface="Calibri"/>
                <a:sym typeface="Calibri"/>
              </a:rPr>
              <a:t>Aug 2026</a:t>
            </a:r>
            <a:endParaRPr b="0" i="0" sz="1100" u="none" cap="none" strike="noStrike">
              <a:solidFill>
                <a:schemeClr val="dk1"/>
              </a:solidFill>
              <a:latin typeface="Calibri"/>
              <a:ea typeface="Calibri"/>
              <a:cs typeface="Calibri"/>
              <a:sym typeface="Calibri"/>
            </a:endParaRPr>
          </a:p>
        </p:txBody>
      </p:sp>
      <p:sp>
        <p:nvSpPr>
          <p:cNvPr id="70" name="Google Shape;70;p5"/>
          <p:cNvSpPr/>
          <p:nvPr/>
        </p:nvSpPr>
        <p:spPr>
          <a:xfrm>
            <a:off x="2514600" y="2606040"/>
            <a:ext cx="15544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Most remaining</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provisions</a:t>
            </a:r>
            <a:endParaRPr b="0" i="0" sz="1000" u="none" cap="none" strike="noStrike">
              <a:solidFill>
                <a:schemeClr val="dk1"/>
              </a:solidFill>
              <a:latin typeface="Calibri"/>
              <a:ea typeface="Calibri"/>
              <a:cs typeface="Calibri"/>
              <a:sym typeface="Calibri"/>
            </a:endParaRPr>
          </a:p>
        </p:txBody>
      </p:sp>
      <p:sp>
        <p:nvSpPr>
          <p:cNvPr id="71" name="Google Shape;71;p5"/>
          <p:cNvSpPr/>
          <p:nvPr/>
        </p:nvSpPr>
        <p:spPr>
          <a:xfrm>
            <a:off x="4507992" y="2176272"/>
            <a:ext cx="219456" cy="219456"/>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5"/>
          <p:cNvSpPr/>
          <p:nvPr/>
        </p:nvSpPr>
        <p:spPr>
          <a:xfrm>
            <a:off x="4416552" y="2084832"/>
            <a:ext cx="402336" cy="402336"/>
          </a:xfrm>
          <a:prstGeom prst="ellipse">
            <a:avLst/>
          </a:prstGeom>
          <a:solidFill>
            <a:srgbClr val="FFFFFF">
              <a:alpha val="0"/>
            </a:srgbClr>
          </a:solidFill>
          <a:ln cap="flat" cmpd="sng" w="1905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p:nvPr/>
        </p:nvSpPr>
        <p:spPr>
          <a:xfrm>
            <a:off x="3977640" y="1691640"/>
            <a:ext cx="1280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100"/>
              <a:buFont typeface="Calibri"/>
              <a:buNone/>
            </a:pPr>
            <a:r>
              <a:rPr b="1" i="0" lang="en-US" sz="1100" u="none" cap="none" strike="noStrike">
                <a:solidFill>
                  <a:srgbClr val="F59E0B"/>
                </a:solidFill>
                <a:latin typeface="Calibri"/>
                <a:ea typeface="Calibri"/>
                <a:cs typeface="Calibri"/>
                <a:sym typeface="Calibri"/>
              </a:rPr>
              <a:t>Dec 2026</a:t>
            </a:r>
            <a:endParaRPr b="0" i="0" sz="1100" u="none" cap="none" strike="noStrike">
              <a:solidFill>
                <a:schemeClr val="dk1"/>
              </a:solidFill>
              <a:latin typeface="Calibri"/>
              <a:ea typeface="Calibri"/>
              <a:cs typeface="Calibri"/>
              <a:sym typeface="Calibri"/>
            </a:endParaRPr>
          </a:p>
        </p:txBody>
      </p:sp>
      <p:sp>
        <p:nvSpPr>
          <p:cNvPr id="74" name="Google Shape;74;p5"/>
          <p:cNvSpPr/>
          <p:nvPr/>
        </p:nvSpPr>
        <p:spPr>
          <a:xfrm>
            <a:off x="3840480" y="2606040"/>
            <a:ext cx="15544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Synthetic content</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transparency</a:t>
            </a:r>
            <a:endParaRPr b="0" i="0" sz="1000" u="none" cap="none" strike="noStrike">
              <a:solidFill>
                <a:schemeClr val="dk1"/>
              </a:solidFill>
              <a:latin typeface="Calibri"/>
              <a:ea typeface="Calibri"/>
              <a:cs typeface="Calibri"/>
              <a:sym typeface="Calibri"/>
            </a:endParaRPr>
          </a:p>
        </p:txBody>
      </p:sp>
      <p:sp>
        <p:nvSpPr>
          <p:cNvPr id="75" name="Google Shape;75;p5"/>
          <p:cNvSpPr/>
          <p:nvPr/>
        </p:nvSpPr>
        <p:spPr>
          <a:xfrm>
            <a:off x="5833872" y="2176272"/>
            <a:ext cx="219456" cy="219456"/>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5"/>
          <p:cNvSpPr/>
          <p:nvPr/>
        </p:nvSpPr>
        <p:spPr>
          <a:xfrm>
            <a:off x="5303520" y="1691640"/>
            <a:ext cx="1280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100"/>
              <a:buFont typeface="Calibri"/>
              <a:buNone/>
            </a:pPr>
            <a:r>
              <a:rPr b="1" i="0" lang="en-US" sz="1100" u="none" cap="none" strike="noStrike">
                <a:solidFill>
                  <a:srgbClr val="0A1628"/>
                </a:solidFill>
                <a:latin typeface="Calibri"/>
                <a:ea typeface="Calibri"/>
                <a:cs typeface="Calibri"/>
                <a:sym typeface="Calibri"/>
              </a:rPr>
              <a:t>Aug 2027</a:t>
            </a:r>
            <a:endParaRPr b="0" i="0" sz="1100" u="none" cap="none" strike="noStrike">
              <a:solidFill>
                <a:schemeClr val="dk1"/>
              </a:solidFill>
              <a:latin typeface="Calibri"/>
              <a:ea typeface="Calibri"/>
              <a:cs typeface="Calibri"/>
              <a:sym typeface="Calibri"/>
            </a:endParaRPr>
          </a:p>
        </p:txBody>
      </p:sp>
      <p:sp>
        <p:nvSpPr>
          <p:cNvPr id="77" name="Google Shape;77;p5"/>
          <p:cNvSpPr/>
          <p:nvPr/>
        </p:nvSpPr>
        <p:spPr>
          <a:xfrm>
            <a:off x="5166360" y="2606040"/>
            <a:ext cx="15544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High-risk AI</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(product safety)</a:t>
            </a:r>
            <a:endParaRPr b="0" i="0" sz="1000" u="none" cap="none" strike="noStrike">
              <a:solidFill>
                <a:schemeClr val="dk1"/>
              </a:solidFill>
              <a:latin typeface="Calibri"/>
              <a:ea typeface="Calibri"/>
              <a:cs typeface="Calibri"/>
              <a:sym typeface="Calibri"/>
            </a:endParaRPr>
          </a:p>
        </p:txBody>
      </p:sp>
      <p:sp>
        <p:nvSpPr>
          <p:cNvPr id="78" name="Google Shape;78;p5"/>
          <p:cNvSpPr/>
          <p:nvPr/>
        </p:nvSpPr>
        <p:spPr>
          <a:xfrm>
            <a:off x="7159752" y="2176272"/>
            <a:ext cx="219456" cy="219456"/>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a:off x="6629400" y="1691640"/>
            <a:ext cx="1280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100"/>
              <a:buFont typeface="Calibri"/>
              <a:buNone/>
            </a:pPr>
            <a:r>
              <a:rPr b="1" i="0" lang="en-US" sz="1100" u="none" cap="none" strike="noStrike">
                <a:solidFill>
                  <a:srgbClr val="0A1628"/>
                </a:solidFill>
                <a:latin typeface="Calibri"/>
                <a:ea typeface="Calibri"/>
                <a:cs typeface="Calibri"/>
                <a:sym typeface="Calibri"/>
              </a:rPr>
              <a:t>Dec 2027+</a:t>
            </a:r>
            <a:endParaRPr b="0" i="0" sz="1100" u="none" cap="none" strike="noStrike">
              <a:solidFill>
                <a:schemeClr val="dk1"/>
              </a:solidFill>
              <a:latin typeface="Calibri"/>
              <a:ea typeface="Calibri"/>
              <a:cs typeface="Calibri"/>
              <a:sym typeface="Calibri"/>
            </a:endParaRPr>
          </a:p>
        </p:txBody>
      </p:sp>
      <p:sp>
        <p:nvSpPr>
          <p:cNvPr id="80" name="Google Shape;80;p5"/>
          <p:cNvSpPr/>
          <p:nvPr/>
        </p:nvSpPr>
        <p:spPr>
          <a:xfrm>
            <a:off x="6492240" y="2606040"/>
            <a:ext cx="155448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High-risk AI</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(Annex III)</a:t>
            </a:r>
            <a:endParaRPr b="0" i="0" sz="1000" u="none" cap="none" strike="noStrike">
              <a:solidFill>
                <a:schemeClr val="dk1"/>
              </a:solidFill>
              <a:latin typeface="Calibri"/>
              <a:ea typeface="Calibri"/>
              <a:cs typeface="Calibri"/>
              <a:sym typeface="Calibri"/>
            </a:endParaRPr>
          </a:p>
        </p:txBody>
      </p:sp>
      <p:sp>
        <p:nvSpPr>
          <p:cNvPr id="81" name="Google Shape;81;p5"/>
          <p:cNvSpPr/>
          <p:nvPr/>
        </p:nvSpPr>
        <p:spPr>
          <a:xfrm>
            <a:off x="2331720" y="1143000"/>
            <a:ext cx="640080" cy="256032"/>
          </a:xfrm>
          <a:prstGeom prst="roundRect">
            <a:avLst>
              <a:gd fmla="val 21429" name="adj"/>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a:off x="2331720" y="1143000"/>
            <a:ext cx="6400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TODAY</a:t>
            </a:r>
            <a:endParaRPr b="0" i="0" sz="900" u="none" cap="none" strike="noStrike">
              <a:solidFill>
                <a:schemeClr val="dk1"/>
              </a:solidFill>
              <a:latin typeface="Calibri"/>
              <a:ea typeface="Calibri"/>
              <a:cs typeface="Calibri"/>
              <a:sym typeface="Calibri"/>
            </a:endParaRPr>
          </a:p>
        </p:txBody>
      </p:sp>
      <p:cxnSp>
        <p:nvCxnSpPr>
          <p:cNvPr id="83" name="Google Shape;83;p5"/>
          <p:cNvCxnSpPr/>
          <p:nvPr/>
        </p:nvCxnSpPr>
        <p:spPr>
          <a:xfrm>
            <a:off x="2651760" y="1417320"/>
            <a:ext cx="0" cy="758952"/>
          </a:xfrm>
          <a:prstGeom prst="straightConnector1">
            <a:avLst/>
          </a:prstGeom>
          <a:noFill/>
          <a:ln cap="flat" cmpd="sng" w="15875">
            <a:solidFill>
              <a:srgbClr val="F59E0B"/>
            </a:solidFill>
            <a:prstDash val="dash"/>
            <a:round/>
            <a:headEnd len="sm" w="sm" type="none"/>
            <a:tailEnd len="sm" w="sm" type="none"/>
          </a:ln>
        </p:spPr>
      </p:cxnSp>
      <p:sp>
        <p:nvSpPr>
          <p:cNvPr id="84" name="Google Shape;84;p5"/>
          <p:cNvSpPr/>
          <p:nvPr/>
        </p:nvSpPr>
        <p:spPr>
          <a:xfrm>
            <a:off x="457200" y="3749040"/>
            <a:ext cx="8229600" cy="960120"/>
          </a:xfrm>
          <a:prstGeom prst="rect">
            <a:avLst/>
          </a:prstGeom>
          <a:solidFill>
            <a:srgbClr val="FFFFFF"/>
          </a:solidFill>
          <a:ln cap="flat" cmpd="sng" w="9525">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5" name="Google Shape;85;p5"/>
          <p:cNvPicPr preferRelativeResize="0"/>
          <p:nvPr/>
        </p:nvPicPr>
        <p:blipFill rotWithShape="1">
          <a:blip r:embed="rId3">
            <a:alphaModFix/>
          </a:blip>
          <a:srcRect b="0" l="0" r="0" t="0"/>
          <a:stretch/>
        </p:blipFill>
        <p:spPr>
          <a:xfrm>
            <a:off x="685800" y="3950208"/>
            <a:ext cx="457200" cy="457200"/>
          </a:xfrm>
          <a:prstGeom prst="rect">
            <a:avLst/>
          </a:prstGeom>
          <a:noFill/>
          <a:ln>
            <a:noFill/>
          </a:ln>
        </p:spPr>
      </p:pic>
      <p:sp>
        <p:nvSpPr>
          <p:cNvPr id="86" name="Google Shape;86;p5"/>
          <p:cNvSpPr/>
          <p:nvPr/>
        </p:nvSpPr>
        <p:spPr>
          <a:xfrm>
            <a:off x="1280160" y="3858768"/>
            <a:ext cx="73152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Aug 2, 2026: </a:t>
            </a:r>
            <a:r>
              <a:rPr b="0" i="0" lang="en-US" sz="1200" u="none" cap="none" strike="noStrike">
                <a:solidFill>
                  <a:srgbClr val="0A1628"/>
                </a:solidFill>
                <a:latin typeface="Calibri"/>
                <a:ea typeface="Calibri"/>
                <a:cs typeface="Calibri"/>
                <a:sym typeface="Calibri"/>
              </a:rPr>
              <a:t>most remaining AI Act obligations apply. Conformity assessments, notified bodies, fundamental rights impact assessments, post-market monitoring, and penalty regimes all switch on.</a:t>
            </a:r>
            <a:endParaRPr b="0" i="0" sz="1200" u="none" cap="none" strike="noStrike">
              <a:solidFill>
                <a:schemeClr val="dk1"/>
              </a:solidFill>
              <a:latin typeface="Calibri"/>
              <a:ea typeface="Calibri"/>
              <a:cs typeface="Calibri"/>
              <a:sym typeface="Calibri"/>
            </a:endParaRPr>
          </a:p>
        </p:txBody>
      </p:sp>
      <p:sp>
        <p:nvSpPr>
          <p:cNvPr id="87" name="Google Shape;87;p5"/>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3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2" name="Shape 92"/>
        <p:cNvGrpSpPr/>
        <p:nvPr/>
      </p:nvGrpSpPr>
      <p:grpSpPr>
        <a:xfrm>
          <a:off x="0" y="0"/>
          <a:ext cx="0" cy="0"/>
          <a:chOff x="0" y="0"/>
          <a:chExt cx="0" cy="0"/>
        </a:xfrm>
      </p:grpSpPr>
      <p:sp>
        <p:nvSpPr>
          <p:cNvPr id="93" name="Google Shape;93;p6"/>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AI ACT · DIGITAL OMNIBUS</a:t>
            </a:r>
            <a:endParaRPr b="0" i="0" sz="900" u="none" cap="none" strike="noStrike">
              <a:solidFill>
                <a:schemeClr val="dk1"/>
              </a:solidFill>
              <a:latin typeface="Calibri"/>
              <a:ea typeface="Calibri"/>
              <a:cs typeface="Calibri"/>
              <a:sym typeface="Calibri"/>
            </a:endParaRPr>
          </a:p>
        </p:txBody>
      </p:sp>
      <p:sp>
        <p:nvSpPr>
          <p:cNvPr id="94" name="Google Shape;94;p6"/>
          <p:cNvSpPr/>
          <p:nvPr/>
        </p:nvSpPr>
        <p:spPr>
          <a:xfrm>
            <a:off x="457200" y="594360"/>
            <a:ext cx="7315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What changed two weeks ago</a:t>
            </a:r>
            <a:endParaRPr b="0" i="0" sz="2600" u="none" cap="none" strike="noStrike">
              <a:solidFill>
                <a:schemeClr val="dk1"/>
              </a:solidFill>
              <a:latin typeface="Calibri"/>
              <a:ea typeface="Calibri"/>
              <a:cs typeface="Calibri"/>
              <a:sym typeface="Calibri"/>
            </a:endParaRPr>
          </a:p>
        </p:txBody>
      </p:sp>
      <p:sp>
        <p:nvSpPr>
          <p:cNvPr id="95" name="Google Shape;95;p6"/>
          <p:cNvSpPr/>
          <p:nvPr/>
        </p:nvSpPr>
        <p:spPr>
          <a:xfrm>
            <a:off x="457200" y="105156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B82"/>
              </a:buClr>
              <a:buSzPts val="1200"/>
              <a:buFont typeface="Calibri"/>
              <a:buNone/>
            </a:pPr>
            <a:r>
              <a:rPr b="0" i="1" lang="en-US" sz="1200" u="none" cap="none" strike="noStrike">
                <a:solidFill>
                  <a:srgbClr val="5D6B82"/>
                </a:solidFill>
                <a:latin typeface="Calibri"/>
                <a:ea typeface="Calibri"/>
                <a:cs typeface="Calibri"/>
                <a:sym typeface="Calibri"/>
              </a:rPr>
              <a:t>Provisional agreement reached 7 May 2026. Pragmatic delays, not a free pass.</a:t>
            </a:r>
            <a:endParaRPr b="0" i="0" sz="1200" u="none" cap="none" strike="noStrike">
              <a:solidFill>
                <a:schemeClr val="dk1"/>
              </a:solidFill>
              <a:latin typeface="Calibri"/>
              <a:ea typeface="Calibri"/>
              <a:cs typeface="Calibri"/>
              <a:sym typeface="Calibri"/>
            </a:endParaRPr>
          </a:p>
        </p:txBody>
      </p:sp>
      <p:sp>
        <p:nvSpPr>
          <p:cNvPr id="96" name="Google Shape;96;p6"/>
          <p:cNvSpPr/>
          <p:nvPr/>
        </p:nvSpPr>
        <p:spPr>
          <a:xfrm>
            <a:off x="457200" y="1554480"/>
            <a:ext cx="2651760" cy="2743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6"/>
          <p:cNvSpPr/>
          <p:nvPr/>
        </p:nvSpPr>
        <p:spPr>
          <a:xfrm>
            <a:off x="457200" y="1554480"/>
            <a:ext cx="2651760" cy="54864"/>
          </a:xfrm>
          <a:prstGeom prst="rect">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8" name="Google Shape;98;p6"/>
          <p:cNvPicPr preferRelativeResize="0"/>
          <p:nvPr/>
        </p:nvPicPr>
        <p:blipFill rotWithShape="1">
          <a:blip r:embed="rId3">
            <a:alphaModFix/>
          </a:blip>
          <a:srcRect b="0" l="0" r="0" t="0"/>
          <a:stretch/>
        </p:blipFill>
        <p:spPr>
          <a:xfrm>
            <a:off x="685800" y="1783080"/>
            <a:ext cx="365760" cy="365760"/>
          </a:xfrm>
          <a:prstGeom prst="rect">
            <a:avLst/>
          </a:prstGeom>
          <a:noFill/>
          <a:ln>
            <a:noFill/>
          </a:ln>
        </p:spPr>
      </p:pic>
      <p:sp>
        <p:nvSpPr>
          <p:cNvPr id="99" name="Google Shape;99;p6"/>
          <p:cNvSpPr/>
          <p:nvPr/>
        </p:nvSpPr>
        <p:spPr>
          <a:xfrm>
            <a:off x="685800" y="2286000"/>
            <a:ext cx="22860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500"/>
              <a:buFont typeface="Cambria"/>
              <a:buNone/>
            </a:pPr>
            <a:r>
              <a:rPr b="1" i="0" lang="en-US" sz="1500" u="none" cap="none" strike="noStrike">
                <a:solidFill>
                  <a:srgbClr val="0A1628"/>
                </a:solidFill>
                <a:latin typeface="Cambria"/>
                <a:ea typeface="Cambria"/>
                <a:cs typeface="Cambria"/>
                <a:sym typeface="Cambria"/>
              </a:rPr>
              <a:t>High-risk AI · Annex III</a:t>
            </a:r>
            <a:endParaRPr b="0" i="0" sz="1500" u="none" cap="none" strike="noStrike">
              <a:solidFill>
                <a:schemeClr val="dk1"/>
              </a:solidFill>
              <a:latin typeface="Calibri"/>
              <a:ea typeface="Calibri"/>
              <a:cs typeface="Calibri"/>
              <a:sym typeface="Calibri"/>
            </a:endParaRPr>
          </a:p>
        </p:txBody>
      </p:sp>
      <p:sp>
        <p:nvSpPr>
          <p:cNvPr id="100" name="Google Shape;100;p6"/>
          <p:cNvSpPr/>
          <p:nvPr/>
        </p:nvSpPr>
        <p:spPr>
          <a:xfrm>
            <a:off x="685800" y="2880360"/>
            <a:ext cx="22860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16-month postponement from Aug 2026. Covers new or substantially modified Annex III systems (HR, credit scoring, biometric ID, etc.).</a:t>
            </a:r>
            <a:endParaRPr b="0" i="0" sz="1100" u="none" cap="none" strike="noStrike">
              <a:solidFill>
                <a:schemeClr val="dk1"/>
              </a:solidFill>
              <a:latin typeface="Calibri"/>
              <a:ea typeface="Calibri"/>
              <a:cs typeface="Calibri"/>
              <a:sym typeface="Calibri"/>
            </a:endParaRPr>
          </a:p>
        </p:txBody>
      </p:sp>
      <p:sp>
        <p:nvSpPr>
          <p:cNvPr id="101" name="Google Shape;101;p6"/>
          <p:cNvSpPr/>
          <p:nvPr/>
        </p:nvSpPr>
        <p:spPr>
          <a:xfrm>
            <a:off x="3246120" y="1554480"/>
            <a:ext cx="2651760" cy="2743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a:off x="3246120" y="1554480"/>
            <a:ext cx="2651760" cy="54864"/>
          </a:xfrm>
          <a:prstGeom prst="rect">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3" name="Google Shape;103;p6"/>
          <p:cNvPicPr preferRelativeResize="0"/>
          <p:nvPr/>
        </p:nvPicPr>
        <p:blipFill rotWithShape="1">
          <a:blip r:embed="rId4">
            <a:alphaModFix/>
          </a:blip>
          <a:srcRect b="0" l="0" r="0" t="0"/>
          <a:stretch/>
        </p:blipFill>
        <p:spPr>
          <a:xfrm>
            <a:off x="3474720" y="1783080"/>
            <a:ext cx="365760" cy="365760"/>
          </a:xfrm>
          <a:prstGeom prst="rect">
            <a:avLst/>
          </a:prstGeom>
          <a:noFill/>
          <a:ln>
            <a:noFill/>
          </a:ln>
        </p:spPr>
      </p:pic>
      <p:sp>
        <p:nvSpPr>
          <p:cNvPr id="104" name="Google Shape;104;p6"/>
          <p:cNvSpPr/>
          <p:nvPr/>
        </p:nvSpPr>
        <p:spPr>
          <a:xfrm>
            <a:off x="3474720" y="2286000"/>
            <a:ext cx="22860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500"/>
              <a:buFont typeface="Cambria"/>
              <a:buNone/>
            </a:pPr>
            <a:r>
              <a:rPr b="1" i="0" lang="en-US" sz="1500" u="none" cap="none" strike="noStrike">
                <a:solidFill>
                  <a:srgbClr val="0A1628"/>
                </a:solidFill>
                <a:latin typeface="Cambria"/>
                <a:ea typeface="Cambria"/>
                <a:cs typeface="Cambria"/>
                <a:sym typeface="Cambria"/>
              </a:rPr>
              <a:t>High-risk AI · product safety</a:t>
            </a:r>
            <a:endParaRPr b="0" i="0" sz="1500" u="none" cap="none" strike="noStrike">
              <a:solidFill>
                <a:schemeClr val="dk1"/>
              </a:solidFill>
              <a:latin typeface="Calibri"/>
              <a:ea typeface="Calibri"/>
              <a:cs typeface="Calibri"/>
              <a:sym typeface="Calibri"/>
            </a:endParaRPr>
          </a:p>
        </p:txBody>
      </p:sp>
      <p:sp>
        <p:nvSpPr>
          <p:cNvPr id="105" name="Google Shape;105;p6"/>
          <p:cNvSpPr/>
          <p:nvPr/>
        </p:nvSpPr>
        <p:spPr>
          <a:xfrm>
            <a:off x="3474720" y="2880360"/>
            <a:ext cx="22860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12-month postponement for AI in regulated products (medical devices, toys, lifts, radio). "Safety component" definition narrowed.</a:t>
            </a:r>
            <a:endParaRPr b="0" i="0" sz="1100" u="none" cap="none" strike="noStrike">
              <a:solidFill>
                <a:schemeClr val="dk1"/>
              </a:solidFill>
              <a:latin typeface="Calibri"/>
              <a:ea typeface="Calibri"/>
              <a:cs typeface="Calibri"/>
              <a:sym typeface="Calibri"/>
            </a:endParaRPr>
          </a:p>
        </p:txBody>
      </p:sp>
      <p:sp>
        <p:nvSpPr>
          <p:cNvPr id="106" name="Google Shape;106;p6"/>
          <p:cNvSpPr/>
          <p:nvPr/>
        </p:nvSpPr>
        <p:spPr>
          <a:xfrm>
            <a:off x="6035040" y="1554480"/>
            <a:ext cx="2651760" cy="2743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a:off x="6035040" y="1554480"/>
            <a:ext cx="2651760" cy="54864"/>
          </a:xfrm>
          <a:prstGeom prst="rect">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8" name="Google Shape;108;p6"/>
          <p:cNvPicPr preferRelativeResize="0"/>
          <p:nvPr/>
        </p:nvPicPr>
        <p:blipFill rotWithShape="1">
          <a:blip r:embed="rId5">
            <a:alphaModFix/>
          </a:blip>
          <a:srcRect b="0" l="0" r="0" t="0"/>
          <a:stretch/>
        </p:blipFill>
        <p:spPr>
          <a:xfrm>
            <a:off x="6263640" y="1783080"/>
            <a:ext cx="365760" cy="365760"/>
          </a:xfrm>
          <a:prstGeom prst="rect">
            <a:avLst/>
          </a:prstGeom>
          <a:noFill/>
          <a:ln>
            <a:noFill/>
          </a:ln>
        </p:spPr>
      </p:pic>
      <p:sp>
        <p:nvSpPr>
          <p:cNvPr id="109" name="Google Shape;109;p6"/>
          <p:cNvSpPr/>
          <p:nvPr/>
        </p:nvSpPr>
        <p:spPr>
          <a:xfrm>
            <a:off x="6263640" y="2286000"/>
            <a:ext cx="22860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500"/>
              <a:buFont typeface="Cambria"/>
              <a:buNone/>
            </a:pPr>
            <a:r>
              <a:rPr b="1" i="0" lang="en-US" sz="1500" u="none" cap="none" strike="noStrike">
                <a:solidFill>
                  <a:srgbClr val="0A1628"/>
                </a:solidFill>
                <a:latin typeface="Cambria"/>
                <a:ea typeface="Cambria"/>
                <a:cs typeface="Cambria"/>
                <a:sym typeface="Cambria"/>
              </a:rPr>
              <a:t>Synthetic content labeling</a:t>
            </a:r>
            <a:endParaRPr b="0" i="0" sz="1500" u="none" cap="none" strike="noStrike">
              <a:solidFill>
                <a:schemeClr val="dk1"/>
              </a:solidFill>
              <a:latin typeface="Calibri"/>
              <a:ea typeface="Calibri"/>
              <a:cs typeface="Calibri"/>
              <a:sym typeface="Calibri"/>
            </a:endParaRPr>
          </a:p>
        </p:txBody>
      </p:sp>
      <p:sp>
        <p:nvSpPr>
          <p:cNvPr id="110" name="Google Shape;110;p6"/>
          <p:cNvSpPr/>
          <p:nvPr/>
        </p:nvSpPr>
        <p:spPr>
          <a:xfrm>
            <a:off x="6263640" y="2880360"/>
            <a:ext cx="228600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Watermarking + AI-output detection pushed only 4 months, from Aug 2 to Dec 2, 2026. Don't deprioritize this.</a:t>
            </a:r>
            <a:endParaRPr b="0" i="0" sz="1100" u="none" cap="none" strike="noStrike">
              <a:solidFill>
                <a:schemeClr val="dk1"/>
              </a:solidFill>
              <a:latin typeface="Calibri"/>
              <a:ea typeface="Calibri"/>
              <a:cs typeface="Calibri"/>
              <a:sym typeface="Calibri"/>
            </a:endParaRPr>
          </a:p>
        </p:txBody>
      </p:sp>
      <p:sp>
        <p:nvSpPr>
          <p:cNvPr id="111" name="Google Shape;111;p6"/>
          <p:cNvSpPr/>
          <p:nvPr/>
        </p:nvSpPr>
        <p:spPr>
          <a:xfrm>
            <a:off x="457200" y="4480560"/>
            <a:ext cx="8229600" cy="365760"/>
          </a:xfrm>
          <a:prstGeom prst="rect">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p:nvPr/>
        </p:nvSpPr>
        <p:spPr>
          <a:xfrm>
            <a:off x="457200" y="4507992"/>
            <a:ext cx="822960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Prohibited practices, GPAI rules, and transparency obligations are unchanged. Penalties still apply from Aug 2026.</a:t>
            </a:r>
            <a:endParaRPr b="0" i="0" sz="1100" u="none" cap="none" strike="noStrike">
              <a:solidFill>
                <a:schemeClr val="dk1"/>
              </a:solidFill>
              <a:latin typeface="Calibri"/>
              <a:ea typeface="Calibri"/>
              <a:cs typeface="Calibri"/>
              <a:sym typeface="Calibri"/>
            </a:endParaRPr>
          </a:p>
        </p:txBody>
      </p:sp>
      <p:sp>
        <p:nvSpPr>
          <p:cNvPr id="113" name="Google Shape;113;p6"/>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4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8" name="Shape 118"/>
        <p:cNvGrpSpPr/>
        <p:nvPr/>
      </p:nvGrpSpPr>
      <p:grpSpPr>
        <a:xfrm>
          <a:off x="0" y="0"/>
          <a:ext cx="0" cy="0"/>
          <a:chOff x="0" y="0"/>
          <a:chExt cx="0" cy="0"/>
        </a:xfrm>
      </p:grpSpPr>
      <p:sp>
        <p:nvSpPr>
          <p:cNvPr id="119" name="Google Shape;119;p7"/>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AI ACT · ACTIONS</a:t>
            </a:r>
            <a:endParaRPr b="0" i="0" sz="900" u="none" cap="none" strike="noStrike">
              <a:solidFill>
                <a:schemeClr val="dk1"/>
              </a:solidFill>
              <a:latin typeface="Calibri"/>
              <a:ea typeface="Calibri"/>
              <a:cs typeface="Calibri"/>
              <a:sym typeface="Calibri"/>
            </a:endParaRPr>
          </a:p>
        </p:txBody>
      </p:sp>
      <p:sp>
        <p:nvSpPr>
          <p:cNvPr id="120" name="Google Shape;120;p7"/>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What to do before August</a:t>
            </a:r>
            <a:endParaRPr b="0" i="0" sz="2600" u="none" cap="none" strike="noStrike">
              <a:solidFill>
                <a:schemeClr val="dk1"/>
              </a:solidFill>
              <a:latin typeface="Calibri"/>
              <a:ea typeface="Calibri"/>
              <a:cs typeface="Calibri"/>
              <a:sym typeface="Calibri"/>
            </a:endParaRPr>
          </a:p>
        </p:txBody>
      </p:sp>
      <p:sp>
        <p:nvSpPr>
          <p:cNvPr id="121" name="Google Shape;121;p7"/>
          <p:cNvSpPr/>
          <p:nvPr/>
        </p:nvSpPr>
        <p:spPr>
          <a:xfrm>
            <a:off x="457200" y="1371600"/>
            <a:ext cx="4023360" cy="338328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2" name="Google Shape;122;p7"/>
          <p:cNvPicPr preferRelativeResize="0"/>
          <p:nvPr/>
        </p:nvPicPr>
        <p:blipFill rotWithShape="1">
          <a:blip r:embed="rId3">
            <a:alphaModFix/>
          </a:blip>
          <a:srcRect b="0" l="0" r="0" t="0"/>
          <a:stretch/>
        </p:blipFill>
        <p:spPr>
          <a:xfrm>
            <a:off x="685800" y="1554480"/>
            <a:ext cx="320040" cy="320040"/>
          </a:xfrm>
          <a:prstGeom prst="rect">
            <a:avLst/>
          </a:prstGeom>
          <a:noFill/>
          <a:ln>
            <a:noFill/>
          </a:ln>
        </p:spPr>
      </p:pic>
      <p:sp>
        <p:nvSpPr>
          <p:cNvPr id="123" name="Google Shape;123;p7"/>
          <p:cNvSpPr/>
          <p:nvPr/>
        </p:nvSpPr>
        <p:spPr>
          <a:xfrm>
            <a:off x="1097280" y="1508760"/>
            <a:ext cx="3200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600"/>
              <a:buFont typeface="Cambria"/>
              <a:buNone/>
            </a:pPr>
            <a:r>
              <a:rPr b="1" i="0" lang="en-US" sz="1600" u="none" cap="none" strike="noStrike">
                <a:solidFill>
                  <a:srgbClr val="0A1628"/>
                </a:solidFill>
                <a:latin typeface="Cambria"/>
                <a:ea typeface="Cambria"/>
                <a:cs typeface="Cambria"/>
                <a:sym typeface="Cambria"/>
              </a:rPr>
              <a:t>If you BUILD AI</a:t>
            </a:r>
            <a:endParaRPr b="0" i="0" sz="1600" u="none" cap="none" strike="noStrike">
              <a:solidFill>
                <a:schemeClr val="dk1"/>
              </a:solidFill>
              <a:latin typeface="Calibri"/>
              <a:ea typeface="Calibri"/>
              <a:cs typeface="Calibri"/>
              <a:sym typeface="Calibri"/>
            </a:endParaRPr>
          </a:p>
        </p:txBody>
      </p:sp>
      <p:sp>
        <p:nvSpPr>
          <p:cNvPr id="124" name="Google Shape;124;p7"/>
          <p:cNvSpPr/>
          <p:nvPr/>
        </p:nvSpPr>
        <p:spPr>
          <a:xfrm>
            <a:off x="731520" y="208483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914400" y="2011680"/>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Inventory every AI system. Classify under Annex III to know your risk tier.</a:t>
            </a:r>
            <a:endParaRPr b="0" i="0" sz="1100" u="none" cap="none" strike="noStrike">
              <a:solidFill>
                <a:schemeClr val="dk1"/>
              </a:solidFill>
              <a:latin typeface="Calibri"/>
              <a:ea typeface="Calibri"/>
              <a:cs typeface="Calibri"/>
              <a:sym typeface="Calibri"/>
            </a:endParaRPr>
          </a:p>
        </p:txBody>
      </p:sp>
      <p:sp>
        <p:nvSpPr>
          <p:cNvPr id="126" name="Google Shape;126;p7"/>
          <p:cNvSpPr/>
          <p:nvPr/>
        </p:nvSpPr>
        <p:spPr>
          <a:xfrm>
            <a:off x="731520" y="2596896"/>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p:nvPr/>
        </p:nvSpPr>
        <p:spPr>
          <a:xfrm>
            <a:off x="914400" y="2523744"/>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Stand up a risk management system + data governance for high-risk systems.</a:t>
            </a:r>
            <a:endParaRPr b="0" i="0" sz="1100" u="none" cap="none" strike="noStrike">
              <a:solidFill>
                <a:schemeClr val="dk1"/>
              </a:solidFill>
              <a:latin typeface="Calibri"/>
              <a:ea typeface="Calibri"/>
              <a:cs typeface="Calibri"/>
              <a:sym typeface="Calibri"/>
            </a:endParaRPr>
          </a:p>
        </p:txBody>
      </p:sp>
      <p:sp>
        <p:nvSpPr>
          <p:cNvPr id="128" name="Google Shape;128;p7"/>
          <p:cNvSpPr/>
          <p:nvPr/>
        </p:nvSpPr>
        <p:spPr>
          <a:xfrm>
            <a:off x="731520" y="3108960"/>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a:off x="914400" y="3035808"/>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Build technical documentation, logs, and post-market monitoring NOW, not after Aug.</a:t>
            </a:r>
            <a:endParaRPr b="0" i="0" sz="1100" u="none" cap="none" strike="noStrike">
              <a:solidFill>
                <a:schemeClr val="dk1"/>
              </a:solidFill>
              <a:latin typeface="Calibri"/>
              <a:ea typeface="Calibri"/>
              <a:cs typeface="Calibri"/>
              <a:sym typeface="Calibri"/>
            </a:endParaRPr>
          </a:p>
        </p:txBody>
      </p:sp>
      <p:sp>
        <p:nvSpPr>
          <p:cNvPr id="130" name="Google Shape;130;p7"/>
          <p:cNvSpPr/>
          <p:nvPr/>
        </p:nvSpPr>
        <p:spPr>
          <a:xfrm>
            <a:off x="731520" y="3621024"/>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914400" y="3547872"/>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If you ship a GPAI model: sign the Code of Practice or document equivalent compliance.</a:t>
            </a:r>
            <a:endParaRPr b="0" i="0" sz="1100" u="none" cap="none" strike="noStrike">
              <a:solidFill>
                <a:schemeClr val="dk1"/>
              </a:solidFill>
              <a:latin typeface="Calibri"/>
              <a:ea typeface="Calibri"/>
              <a:cs typeface="Calibri"/>
              <a:sym typeface="Calibri"/>
            </a:endParaRPr>
          </a:p>
        </p:txBody>
      </p:sp>
      <p:sp>
        <p:nvSpPr>
          <p:cNvPr id="132" name="Google Shape;132;p7"/>
          <p:cNvSpPr/>
          <p:nvPr/>
        </p:nvSpPr>
        <p:spPr>
          <a:xfrm>
            <a:off x="731520" y="4133088"/>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914400" y="4059936"/>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Watermark synthetic outputs in a machine-readable format (Dec 2, 2026).</a:t>
            </a:r>
            <a:endParaRPr b="0" i="0" sz="1100" u="none" cap="none" strike="noStrike">
              <a:solidFill>
                <a:schemeClr val="dk1"/>
              </a:solidFill>
              <a:latin typeface="Calibri"/>
              <a:ea typeface="Calibri"/>
              <a:cs typeface="Calibri"/>
              <a:sym typeface="Calibri"/>
            </a:endParaRPr>
          </a:p>
        </p:txBody>
      </p:sp>
      <p:sp>
        <p:nvSpPr>
          <p:cNvPr id="134" name="Google Shape;134;p7"/>
          <p:cNvSpPr/>
          <p:nvPr/>
        </p:nvSpPr>
        <p:spPr>
          <a:xfrm>
            <a:off x="4663440" y="1371600"/>
            <a:ext cx="4023360" cy="338328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5" name="Google Shape;135;p7"/>
          <p:cNvPicPr preferRelativeResize="0"/>
          <p:nvPr/>
        </p:nvPicPr>
        <p:blipFill rotWithShape="1">
          <a:blip r:embed="rId4">
            <a:alphaModFix/>
          </a:blip>
          <a:srcRect b="0" l="0" r="0" t="0"/>
          <a:stretch/>
        </p:blipFill>
        <p:spPr>
          <a:xfrm>
            <a:off x="4892040" y="1554480"/>
            <a:ext cx="320040" cy="320040"/>
          </a:xfrm>
          <a:prstGeom prst="rect">
            <a:avLst/>
          </a:prstGeom>
          <a:noFill/>
          <a:ln>
            <a:noFill/>
          </a:ln>
        </p:spPr>
      </p:pic>
      <p:sp>
        <p:nvSpPr>
          <p:cNvPr id="136" name="Google Shape;136;p7"/>
          <p:cNvSpPr/>
          <p:nvPr/>
        </p:nvSpPr>
        <p:spPr>
          <a:xfrm>
            <a:off x="5303520" y="1508760"/>
            <a:ext cx="32004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600"/>
              <a:buFont typeface="Cambria"/>
              <a:buNone/>
            </a:pPr>
            <a:r>
              <a:rPr b="1" i="0" lang="en-US" sz="1600" u="none" cap="none" strike="noStrike">
                <a:solidFill>
                  <a:srgbClr val="0A1628"/>
                </a:solidFill>
                <a:latin typeface="Cambria"/>
                <a:ea typeface="Cambria"/>
                <a:cs typeface="Cambria"/>
                <a:sym typeface="Cambria"/>
              </a:rPr>
              <a:t>If you DEPLOY AI</a:t>
            </a:r>
            <a:endParaRPr b="0" i="0" sz="1600" u="none" cap="none" strike="noStrike">
              <a:solidFill>
                <a:schemeClr val="dk1"/>
              </a:solidFill>
              <a:latin typeface="Calibri"/>
              <a:ea typeface="Calibri"/>
              <a:cs typeface="Calibri"/>
              <a:sym typeface="Calibri"/>
            </a:endParaRPr>
          </a:p>
        </p:txBody>
      </p:sp>
      <p:sp>
        <p:nvSpPr>
          <p:cNvPr id="137" name="Google Shape;137;p7"/>
          <p:cNvSpPr/>
          <p:nvPr/>
        </p:nvSpPr>
        <p:spPr>
          <a:xfrm>
            <a:off x="4937760" y="208483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5120640" y="2011680"/>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Map AI tools in your stack, including third-party SaaS with embedded models.</a:t>
            </a:r>
            <a:endParaRPr b="0" i="0" sz="1100" u="none" cap="none" strike="noStrike">
              <a:solidFill>
                <a:schemeClr val="dk1"/>
              </a:solidFill>
              <a:latin typeface="Calibri"/>
              <a:ea typeface="Calibri"/>
              <a:cs typeface="Calibri"/>
              <a:sym typeface="Calibri"/>
            </a:endParaRPr>
          </a:p>
        </p:txBody>
      </p:sp>
      <p:sp>
        <p:nvSpPr>
          <p:cNvPr id="139" name="Google Shape;139;p7"/>
          <p:cNvSpPr/>
          <p:nvPr/>
        </p:nvSpPr>
        <p:spPr>
          <a:xfrm>
            <a:off x="4937760" y="2596896"/>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5120640" y="2523744"/>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Run a Fundamental Rights Impact Assessment for any high-risk use case.</a:t>
            </a:r>
            <a:endParaRPr b="0" i="0" sz="1100" u="none" cap="none" strike="noStrike">
              <a:solidFill>
                <a:schemeClr val="dk1"/>
              </a:solidFill>
              <a:latin typeface="Calibri"/>
              <a:ea typeface="Calibri"/>
              <a:cs typeface="Calibri"/>
              <a:sym typeface="Calibri"/>
            </a:endParaRPr>
          </a:p>
        </p:txBody>
      </p:sp>
      <p:sp>
        <p:nvSpPr>
          <p:cNvPr id="141" name="Google Shape;141;p7"/>
          <p:cNvSpPr/>
          <p:nvPr/>
        </p:nvSpPr>
        <p:spPr>
          <a:xfrm>
            <a:off x="4937760" y="3108960"/>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5120640" y="3035808"/>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Establish human oversight: named accountable owner, override paths, escalation.</a:t>
            </a:r>
            <a:endParaRPr b="0" i="0" sz="1100" u="none" cap="none" strike="noStrike">
              <a:solidFill>
                <a:schemeClr val="dk1"/>
              </a:solidFill>
              <a:latin typeface="Calibri"/>
              <a:ea typeface="Calibri"/>
              <a:cs typeface="Calibri"/>
              <a:sym typeface="Calibri"/>
            </a:endParaRPr>
          </a:p>
        </p:txBody>
      </p:sp>
      <p:sp>
        <p:nvSpPr>
          <p:cNvPr id="143" name="Google Shape;143;p7"/>
          <p:cNvSpPr/>
          <p:nvPr/>
        </p:nvSpPr>
        <p:spPr>
          <a:xfrm>
            <a:off x="4937760" y="3621024"/>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5120640" y="3547872"/>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Train staff on AI literacy. Already a legal requirement since Feb 2025.</a:t>
            </a:r>
            <a:endParaRPr b="0" i="0" sz="1100" u="none" cap="none" strike="noStrike">
              <a:solidFill>
                <a:schemeClr val="dk1"/>
              </a:solidFill>
              <a:latin typeface="Calibri"/>
              <a:ea typeface="Calibri"/>
              <a:cs typeface="Calibri"/>
              <a:sym typeface="Calibri"/>
            </a:endParaRPr>
          </a:p>
        </p:txBody>
      </p:sp>
      <p:sp>
        <p:nvSpPr>
          <p:cNvPr id="145" name="Google Shape;145;p7"/>
          <p:cNvSpPr/>
          <p:nvPr/>
        </p:nvSpPr>
        <p:spPr>
          <a:xfrm>
            <a:off x="4937760" y="4133088"/>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5120640" y="4059936"/>
            <a:ext cx="347472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Disclose AI use to affected individuals (chatbots, emotion recognition, deepfakes).</a:t>
            </a:r>
            <a:endParaRPr b="0" i="0" sz="1100" u="none" cap="none" strike="noStrike">
              <a:solidFill>
                <a:schemeClr val="dk1"/>
              </a:solidFill>
              <a:latin typeface="Calibri"/>
              <a:ea typeface="Calibri"/>
              <a:cs typeface="Calibri"/>
              <a:sym typeface="Calibri"/>
            </a:endParaRPr>
          </a:p>
        </p:txBody>
      </p:sp>
      <p:sp>
        <p:nvSpPr>
          <p:cNvPr id="147" name="Google Shape;147;p7"/>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5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2" name="Shape 152"/>
        <p:cNvGrpSpPr/>
        <p:nvPr/>
      </p:nvGrpSpPr>
      <p:grpSpPr>
        <a:xfrm>
          <a:off x="0" y="0"/>
          <a:ext cx="0" cy="0"/>
          <a:chOff x="0" y="0"/>
          <a:chExt cx="0" cy="0"/>
        </a:xfrm>
      </p:grpSpPr>
      <p:sp>
        <p:nvSpPr>
          <p:cNvPr id="153" name="Google Shape;153;p8"/>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CRA · TIMELINE</a:t>
            </a:r>
            <a:endParaRPr b="0" i="0" sz="900" u="none" cap="none" strike="noStrike">
              <a:solidFill>
                <a:schemeClr val="dk1"/>
              </a:solidFill>
              <a:latin typeface="Calibri"/>
              <a:ea typeface="Calibri"/>
              <a:cs typeface="Calibri"/>
              <a:sym typeface="Calibri"/>
            </a:endParaRPr>
          </a:p>
        </p:txBody>
      </p:sp>
      <p:sp>
        <p:nvSpPr>
          <p:cNvPr id="154" name="Google Shape;154;p8"/>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Cyber Resilience Act: the rollout</a:t>
            </a:r>
            <a:endParaRPr b="0" i="0" sz="2600" u="none" cap="none" strike="noStrike">
              <a:solidFill>
                <a:schemeClr val="dk1"/>
              </a:solidFill>
              <a:latin typeface="Calibri"/>
              <a:ea typeface="Calibri"/>
              <a:cs typeface="Calibri"/>
              <a:sym typeface="Calibri"/>
            </a:endParaRPr>
          </a:p>
        </p:txBody>
      </p:sp>
      <p:cxnSp>
        <p:nvCxnSpPr>
          <p:cNvPr id="155" name="Google Shape;155;p8"/>
          <p:cNvCxnSpPr/>
          <p:nvPr/>
        </p:nvCxnSpPr>
        <p:spPr>
          <a:xfrm>
            <a:off x="640080" y="2286000"/>
            <a:ext cx="7863840" cy="0"/>
          </a:xfrm>
          <a:prstGeom prst="straightConnector1">
            <a:avLst/>
          </a:prstGeom>
          <a:noFill/>
          <a:ln cap="flat" cmpd="sng" w="25400">
            <a:solidFill>
              <a:srgbClr val="D6DCE5"/>
            </a:solidFill>
            <a:prstDash val="solid"/>
            <a:round/>
            <a:headEnd len="sm" w="sm" type="none"/>
            <a:tailEnd len="sm" w="sm" type="none"/>
          </a:ln>
        </p:spPr>
      </p:cxnSp>
      <p:sp>
        <p:nvSpPr>
          <p:cNvPr id="156" name="Google Shape;156;p8"/>
          <p:cNvSpPr/>
          <p:nvPr/>
        </p:nvSpPr>
        <p:spPr>
          <a:xfrm>
            <a:off x="804672" y="2176272"/>
            <a:ext cx="219456" cy="219456"/>
          </a:xfrm>
          <a:prstGeom prst="ellipse">
            <a:avLst/>
          </a:prstGeom>
          <a:solidFill>
            <a:srgbClr val="5D6B82"/>
          </a:solidFill>
          <a:ln cap="flat" cmpd="sng" w="12700">
            <a:solidFill>
              <a:srgbClr val="5D6B8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8"/>
          <p:cNvSpPr/>
          <p:nvPr/>
        </p:nvSpPr>
        <p:spPr>
          <a:xfrm>
            <a:off x="182880" y="1691640"/>
            <a:ext cx="14630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D6B82"/>
              </a:buClr>
              <a:buSzPts val="1100"/>
              <a:buFont typeface="Calibri"/>
              <a:buNone/>
            </a:pPr>
            <a:r>
              <a:rPr b="1" i="0" lang="en-US" sz="1100" u="none" cap="none" strike="noStrike">
                <a:solidFill>
                  <a:srgbClr val="5D6B82"/>
                </a:solidFill>
                <a:latin typeface="Calibri"/>
                <a:ea typeface="Calibri"/>
                <a:cs typeface="Calibri"/>
                <a:sym typeface="Calibri"/>
              </a:rPr>
              <a:t>Dec 2024</a:t>
            </a:r>
            <a:endParaRPr b="0" i="0" sz="1100" u="none" cap="none" strike="noStrike">
              <a:solidFill>
                <a:schemeClr val="dk1"/>
              </a:solidFill>
              <a:latin typeface="Calibri"/>
              <a:ea typeface="Calibri"/>
              <a:cs typeface="Calibri"/>
              <a:sym typeface="Calibri"/>
            </a:endParaRPr>
          </a:p>
        </p:txBody>
      </p:sp>
      <p:sp>
        <p:nvSpPr>
          <p:cNvPr id="158" name="Google Shape;158;p8"/>
          <p:cNvSpPr/>
          <p:nvPr/>
        </p:nvSpPr>
        <p:spPr>
          <a:xfrm>
            <a:off x="0" y="2606040"/>
            <a:ext cx="182880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D6B82"/>
              </a:buClr>
              <a:buSzPts val="1000"/>
              <a:buFont typeface="Calibri"/>
              <a:buNone/>
            </a:pPr>
            <a:r>
              <a:rPr b="0" i="0" lang="en-US" sz="1000" u="none" cap="none" strike="noStrike">
                <a:solidFill>
                  <a:srgbClr val="5D6B82"/>
                </a:solidFill>
                <a:latin typeface="Calibri"/>
                <a:ea typeface="Calibri"/>
                <a:cs typeface="Calibri"/>
                <a:sym typeface="Calibri"/>
              </a:rPr>
              <a:t>CRA enters</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5D6B82"/>
              </a:buClr>
              <a:buSzPts val="1000"/>
              <a:buFont typeface="Calibri"/>
              <a:buNone/>
            </a:pPr>
            <a:r>
              <a:rPr b="0" i="0" lang="en-US" sz="1000" u="none" cap="none" strike="noStrike">
                <a:solidFill>
                  <a:srgbClr val="5D6B82"/>
                </a:solidFill>
                <a:latin typeface="Calibri"/>
                <a:ea typeface="Calibri"/>
                <a:cs typeface="Calibri"/>
                <a:sym typeface="Calibri"/>
              </a:rPr>
              <a:t>into force</a:t>
            </a:r>
            <a:endParaRPr b="0" i="0" sz="1000" u="none" cap="none" strike="noStrike">
              <a:solidFill>
                <a:schemeClr val="dk1"/>
              </a:solidFill>
              <a:latin typeface="Calibri"/>
              <a:ea typeface="Calibri"/>
              <a:cs typeface="Calibri"/>
              <a:sym typeface="Calibri"/>
            </a:endParaRPr>
          </a:p>
        </p:txBody>
      </p:sp>
      <p:sp>
        <p:nvSpPr>
          <p:cNvPr id="159" name="Google Shape;159;p8"/>
          <p:cNvSpPr/>
          <p:nvPr/>
        </p:nvSpPr>
        <p:spPr>
          <a:xfrm>
            <a:off x="2633472" y="2176272"/>
            <a:ext cx="219456" cy="219456"/>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2011680" y="1691640"/>
            <a:ext cx="14630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100"/>
              <a:buFont typeface="Calibri"/>
              <a:buNone/>
            </a:pPr>
            <a:r>
              <a:rPr b="1" i="0" lang="en-US" sz="1100" u="none" cap="none" strike="noStrike">
                <a:solidFill>
                  <a:srgbClr val="0A1628"/>
                </a:solidFill>
                <a:latin typeface="Calibri"/>
                <a:ea typeface="Calibri"/>
                <a:cs typeface="Calibri"/>
                <a:sym typeface="Calibri"/>
              </a:rPr>
              <a:t>Jun 2026</a:t>
            </a:r>
            <a:endParaRPr b="0" i="0" sz="1100" u="none" cap="none" strike="noStrike">
              <a:solidFill>
                <a:schemeClr val="dk1"/>
              </a:solidFill>
              <a:latin typeface="Calibri"/>
              <a:ea typeface="Calibri"/>
              <a:cs typeface="Calibri"/>
              <a:sym typeface="Calibri"/>
            </a:endParaRPr>
          </a:p>
        </p:txBody>
      </p:sp>
      <p:sp>
        <p:nvSpPr>
          <p:cNvPr id="161" name="Google Shape;161;p8"/>
          <p:cNvSpPr/>
          <p:nvPr/>
        </p:nvSpPr>
        <p:spPr>
          <a:xfrm>
            <a:off x="1828800" y="2606040"/>
            <a:ext cx="182880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Conformity bodies</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start notifying</a:t>
            </a:r>
            <a:endParaRPr b="0" i="0" sz="1000" u="none" cap="none" strike="noStrike">
              <a:solidFill>
                <a:schemeClr val="dk1"/>
              </a:solidFill>
              <a:latin typeface="Calibri"/>
              <a:ea typeface="Calibri"/>
              <a:cs typeface="Calibri"/>
              <a:sym typeface="Calibri"/>
            </a:endParaRPr>
          </a:p>
        </p:txBody>
      </p:sp>
      <p:sp>
        <p:nvSpPr>
          <p:cNvPr id="162" name="Google Shape;162;p8"/>
          <p:cNvSpPr/>
          <p:nvPr/>
        </p:nvSpPr>
        <p:spPr>
          <a:xfrm>
            <a:off x="4462272" y="2176272"/>
            <a:ext cx="219456" cy="219456"/>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4370832" y="2084832"/>
            <a:ext cx="402336" cy="402336"/>
          </a:xfrm>
          <a:prstGeom prst="ellipse">
            <a:avLst/>
          </a:prstGeom>
          <a:solidFill>
            <a:srgbClr val="FFFFFF">
              <a:alpha val="0"/>
            </a:srgbClr>
          </a:solidFill>
          <a:ln cap="flat" cmpd="sng" w="1905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3840480" y="1691640"/>
            <a:ext cx="14630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100"/>
              <a:buFont typeface="Calibri"/>
              <a:buNone/>
            </a:pPr>
            <a:r>
              <a:rPr b="1" i="0" lang="en-US" sz="1100" u="none" cap="none" strike="noStrike">
                <a:solidFill>
                  <a:srgbClr val="F59E0B"/>
                </a:solidFill>
                <a:latin typeface="Calibri"/>
                <a:ea typeface="Calibri"/>
                <a:cs typeface="Calibri"/>
                <a:sym typeface="Calibri"/>
              </a:rPr>
              <a:t>Sep 2026</a:t>
            </a:r>
            <a:endParaRPr b="0" i="0" sz="1100" u="none" cap="none" strike="noStrike">
              <a:solidFill>
                <a:schemeClr val="dk1"/>
              </a:solidFill>
              <a:latin typeface="Calibri"/>
              <a:ea typeface="Calibri"/>
              <a:cs typeface="Calibri"/>
              <a:sym typeface="Calibri"/>
            </a:endParaRPr>
          </a:p>
        </p:txBody>
      </p:sp>
      <p:sp>
        <p:nvSpPr>
          <p:cNvPr id="165" name="Google Shape;165;p8"/>
          <p:cNvSpPr/>
          <p:nvPr/>
        </p:nvSpPr>
        <p:spPr>
          <a:xfrm>
            <a:off x="3657600" y="2606040"/>
            <a:ext cx="182880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Mandatory vuln</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reporting starts</a:t>
            </a:r>
            <a:endParaRPr b="0" i="0" sz="1000" u="none" cap="none" strike="noStrike">
              <a:solidFill>
                <a:schemeClr val="dk1"/>
              </a:solidFill>
              <a:latin typeface="Calibri"/>
              <a:ea typeface="Calibri"/>
              <a:cs typeface="Calibri"/>
              <a:sym typeface="Calibri"/>
            </a:endParaRPr>
          </a:p>
        </p:txBody>
      </p:sp>
      <p:sp>
        <p:nvSpPr>
          <p:cNvPr id="166" name="Google Shape;166;p8"/>
          <p:cNvSpPr/>
          <p:nvPr/>
        </p:nvSpPr>
        <p:spPr>
          <a:xfrm>
            <a:off x="8119872" y="2176272"/>
            <a:ext cx="219456" cy="219456"/>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8028432" y="2084832"/>
            <a:ext cx="402336" cy="402336"/>
          </a:xfrm>
          <a:prstGeom prst="ellipse">
            <a:avLst/>
          </a:prstGeom>
          <a:solidFill>
            <a:srgbClr val="FFFFFF">
              <a:alpha val="0"/>
            </a:srgbClr>
          </a:solidFill>
          <a:ln cap="flat" cmpd="sng" w="1905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a:off x="7498080" y="1691640"/>
            <a:ext cx="14630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100"/>
              <a:buFont typeface="Calibri"/>
              <a:buNone/>
            </a:pPr>
            <a:r>
              <a:rPr b="1" i="0" lang="en-US" sz="1100" u="none" cap="none" strike="noStrike">
                <a:solidFill>
                  <a:srgbClr val="F59E0B"/>
                </a:solidFill>
                <a:latin typeface="Calibri"/>
                <a:ea typeface="Calibri"/>
                <a:cs typeface="Calibri"/>
                <a:sym typeface="Calibri"/>
              </a:rPr>
              <a:t>Dec 2027</a:t>
            </a:r>
            <a:endParaRPr b="0" i="0" sz="1100" u="none" cap="none" strike="noStrike">
              <a:solidFill>
                <a:schemeClr val="dk1"/>
              </a:solidFill>
              <a:latin typeface="Calibri"/>
              <a:ea typeface="Calibri"/>
              <a:cs typeface="Calibri"/>
              <a:sym typeface="Calibri"/>
            </a:endParaRPr>
          </a:p>
        </p:txBody>
      </p:sp>
      <p:sp>
        <p:nvSpPr>
          <p:cNvPr id="169" name="Google Shape;169;p8"/>
          <p:cNvSpPr/>
          <p:nvPr/>
        </p:nvSpPr>
        <p:spPr>
          <a:xfrm>
            <a:off x="7315200" y="2606040"/>
            <a:ext cx="182880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Full enforcement</a:t>
            </a:r>
            <a:endParaRPr b="0" i="0" sz="1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A1628"/>
              </a:buClr>
              <a:buSzPts val="1000"/>
              <a:buFont typeface="Calibri"/>
              <a:buNone/>
            </a:pPr>
            <a:r>
              <a:rPr b="0" i="0" lang="en-US" sz="1000" u="none" cap="none" strike="noStrike">
                <a:solidFill>
                  <a:srgbClr val="0A1628"/>
                </a:solidFill>
                <a:latin typeface="Calibri"/>
                <a:ea typeface="Calibri"/>
                <a:cs typeface="Calibri"/>
                <a:sym typeface="Calibri"/>
              </a:rPr>
              <a:t>(CE marking req.)</a:t>
            </a:r>
            <a:endParaRPr b="0" i="0" sz="1000" u="none" cap="none" strike="noStrike">
              <a:solidFill>
                <a:schemeClr val="dk1"/>
              </a:solidFill>
              <a:latin typeface="Calibri"/>
              <a:ea typeface="Calibri"/>
              <a:cs typeface="Calibri"/>
              <a:sym typeface="Calibri"/>
            </a:endParaRPr>
          </a:p>
        </p:txBody>
      </p:sp>
      <p:sp>
        <p:nvSpPr>
          <p:cNvPr id="170" name="Google Shape;170;p8"/>
          <p:cNvSpPr/>
          <p:nvPr/>
        </p:nvSpPr>
        <p:spPr>
          <a:xfrm>
            <a:off x="1874520" y="1143000"/>
            <a:ext cx="640080" cy="256032"/>
          </a:xfrm>
          <a:prstGeom prst="roundRect">
            <a:avLst>
              <a:gd fmla="val 21429" name="adj"/>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1874520" y="1143000"/>
            <a:ext cx="6400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TODAY</a:t>
            </a:r>
            <a:endParaRPr b="0" i="0" sz="900" u="none" cap="none" strike="noStrike">
              <a:solidFill>
                <a:schemeClr val="dk1"/>
              </a:solidFill>
              <a:latin typeface="Calibri"/>
              <a:ea typeface="Calibri"/>
              <a:cs typeface="Calibri"/>
              <a:sym typeface="Calibri"/>
            </a:endParaRPr>
          </a:p>
        </p:txBody>
      </p:sp>
      <p:cxnSp>
        <p:nvCxnSpPr>
          <p:cNvPr id="172" name="Google Shape;172;p8"/>
          <p:cNvCxnSpPr/>
          <p:nvPr/>
        </p:nvCxnSpPr>
        <p:spPr>
          <a:xfrm>
            <a:off x="2194560" y="1417320"/>
            <a:ext cx="0" cy="758952"/>
          </a:xfrm>
          <a:prstGeom prst="straightConnector1">
            <a:avLst/>
          </a:prstGeom>
          <a:noFill/>
          <a:ln cap="flat" cmpd="sng" w="15875">
            <a:solidFill>
              <a:srgbClr val="F59E0B"/>
            </a:solidFill>
            <a:prstDash val="dash"/>
            <a:round/>
            <a:headEnd len="sm" w="sm" type="none"/>
            <a:tailEnd len="sm" w="sm" type="none"/>
          </a:ln>
        </p:spPr>
      </p:cxnSp>
      <p:sp>
        <p:nvSpPr>
          <p:cNvPr id="173" name="Google Shape;173;p8"/>
          <p:cNvSpPr/>
          <p:nvPr/>
        </p:nvSpPr>
        <p:spPr>
          <a:xfrm>
            <a:off x="457200" y="3749040"/>
            <a:ext cx="8229600" cy="960120"/>
          </a:xfrm>
          <a:prstGeom prst="rect">
            <a:avLst/>
          </a:prstGeom>
          <a:solidFill>
            <a:srgbClr val="FFFFFF"/>
          </a:solidFill>
          <a:ln cap="flat" cmpd="sng" w="9525">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4" name="Google Shape;174;p8"/>
          <p:cNvPicPr preferRelativeResize="0"/>
          <p:nvPr/>
        </p:nvPicPr>
        <p:blipFill rotWithShape="1">
          <a:blip r:embed="rId3">
            <a:alphaModFix/>
          </a:blip>
          <a:srcRect b="0" l="0" r="0" t="0"/>
          <a:stretch/>
        </p:blipFill>
        <p:spPr>
          <a:xfrm>
            <a:off x="685800" y="3950208"/>
            <a:ext cx="457200" cy="457200"/>
          </a:xfrm>
          <a:prstGeom prst="rect">
            <a:avLst/>
          </a:prstGeom>
          <a:noFill/>
          <a:ln>
            <a:noFill/>
          </a:ln>
        </p:spPr>
      </p:pic>
      <p:sp>
        <p:nvSpPr>
          <p:cNvPr id="175" name="Google Shape;175;p8"/>
          <p:cNvSpPr/>
          <p:nvPr/>
        </p:nvSpPr>
        <p:spPr>
          <a:xfrm>
            <a:off x="1280160" y="3858768"/>
            <a:ext cx="731520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200"/>
              <a:buFont typeface="Calibri"/>
              <a:buNone/>
            </a:pPr>
            <a:r>
              <a:rPr b="1" i="0" lang="en-US" sz="1200" u="none" cap="none" strike="noStrike">
                <a:solidFill>
                  <a:srgbClr val="0A1628"/>
                </a:solidFill>
                <a:latin typeface="Calibri"/>
                <a:ea typeface="Calibri"/>
                <a:cs typeface="Calibri"/>
                <a:sym typeface="Calibri"/>
              </a:rPr>
              <a:t>Sept 11, 2026: </a:t>
            </a:r>
            <a:r>
              <a:rPr b="0" i="0" lang="en-US" sz="1200" u="none" cap="none" strike="noStrike">
                <a:solidFill>
                  <a:srgbClr val="0A1628"/>
                </a:solidFill>
                <a:latin typeface="Calibri"/>
                <a:ea typeface="Calibri"/>
                <a:cs typeface="Calibri"/>
                <a:sym typeface="Calibri"/>
              </a:rPr>
              <a:t>vulnerability reporting goes live for ALL products on the EU market. Legacy products are NOT exempt. You need a reporting channel and process in place ≤4 months from today.</a:t>
            </a:r>
            <a:endParaRPr b="0" i="0" sz="1200" u="none" cap="none" strike="noStrike">
              <a:solidFill>
                <a:schemeClr val="dk1"/>
              </a:solidFill>
              <a:latin typeface="Calibri"/>
              <a:ea typeface="Calibri"/>
              <a:cs typeface="Calibri"/>
              <a:sym typeface="Calibri"/>
            </a:endParaRPr>
          </a:p>
        </p:txBody>
      </p:sp>
      <p:sp>
        <p:nvSpPr>
          <p:cNvPr id="176" name="Google Shape;176;p8"/>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6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1" name="Shape 181"/>
        <p:cNvGrpSpPr/>
        <p:nvPr/>
      </p:nvGrpSpPr>
      <p:grpSpPr>
        <a:xfrm>
          <a:off x="0" y="0"/>
          <a:ext cx="0" cy="0"/>
          <a:chOff x="0" y="0"/>
          <a:chExt cx="0" cy="0"/>
        </a:xfrm>
      </p:grpSpPr>
      <p:sp>
        <p:nvSpPr>
          <p:cNvPr id="182" name="Google Shape;182;p9"/>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CRA · REPORTING CADENCE</a:t>
            </a:r>
            <a:endParaRPr b="0" i="0" sz="900" u="none" cap="none" strike="noStrike">
              <a:solidFill>
                <a:schemeClr val="dk1"/>
              </a:solidFill>
              <a:latin typeface="Calibri"/>
              <a:ea typeface="Calibri"/>
              <a:cs typeface="Calibri"/>
              <a:sym typeface="Calibri"/>
            </a:endParaRPr>
          </a:p>
        </p:txBody>
      </p:sp>
      <p:sp>
        <p:nvSpPr>
          <p:cNvPr id="183" name="Google Shape;183;p9"/>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The 24/72/14 rule</a:t>
            </a:r>
            <a:endParaRPr b="0" i="0" sz="2600" u="none" cap="none" strike="noStrike">
              <a:solidFill>
                <a:schemeClr val="dk1"/>
              </a:solidFill>
              <a:latin typeface="Calibri"/>
              <a:ea typeface="Calibri"/>
              <a:cs typeface="Calibri"/>
              <a:sym typeface="Calibri"/>
            </a:endParaRPr>
          </a:p>
        </p:txBody>
      </p:sp>
      <p:sp>
        <p:nvSpPr>
          <p:cNvPr id="184" name="Google Shape;184;p9"/>
          <p:cNvSpPr/>
          <p:nvPr/>
        </p:nvSpPr>
        <p:spPr>
          <a:xfrm>
            <a:off x="457200" y="1051560"/>
            <a:ext cx="82296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B82"/>
              </a:buClr>
              <a:buSzPts val="1200"/>
              <a:buFont typeface="Calibri"/>
              <a:buNone/>
            </a:pPr>
            <a:r>
              <a:rPr b="0" i="1" lang="en-US" sz="1200" u="none" cap="none" strike="noStrike">
                <a:solidFill>
                  <a:srgbClr val="5D6B82"/>
                </a:solidFill>
                <a:latin typeface="Calibri"/>
                <a:ea typeface="Calibri"/>
                <a:cs typeface="Calibri"/>
                <a:sym typeface="Calibri"/>
              </a:rPr>
              <a:t>From Sept 11, 2026, every actively exploited vulnerability triggers this cadence to ENISA + national CSIRT.</a:t>
            </a:r>
            <a:endParaRPr b="0" i="0" sz="1200" u="none" cap="none" strike="noStrike">
              <a:solidFill>
                <a:schemeClr val="dk1"/>
              </a:solidFill>
              <a:latin typeface="Calibri"/>
              <a:ea typeface="Calibri"/>
              <a:cs typeface="Calibri"/>
              <a:sym typeface="Calibri"/>
            </a:endParaRPr>
          </a:p>
        </p:txBody>
      </p:sp>
      <p:sp>
        <p:nvSpPr>
          <p:cNvPr id="185" name="Google Shape;185;p9"/>
          <p:cNvSpPr/>
          <p:nvPr/>
        </p:nvSpPr>
        <p:spPr>
          <a:xfrm>
            <a:off x="640080" y="1600200"/>
            <a:ext cx="2377440" cy="2743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a:off x="822960" y="1783080"/>
            <a:ext cx="20116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5600"/>
              <a:buFont typeface="Cambria"/>
              <a:buNone/>
            </a:pPr>
            <a:r>
              <a:rPr b="1" i="0" lang="en-US" sz="5600" u="none" cap="none" strike="noStrike">
                <a:solidFill>
                  <a:srgbClr val="F59E0B"/>
                </a:solidFill>
                <a:latin typeface="Cambria"/>
                <a:ea typeface="Cambria"/>
                <a:cs typeface="Cambria"/>
                <a:sym typeface="Cambria"/>
              </a:rPr>
              <a:t>24h</a:t>
            </a:r>
            <a:endParaRPr b="0" i="0" sz="5600" u="none" cap="none" strike="noStrike">
              <a:solidFill>
                <a:schemeClr val="dk1"/>
              </a:solidFill>
              <a:latin typeface="Calibri"/>
              <a:ea typeface="Calibri"/>
              <a:cs typeface="Calibri"/>
              <a:sym typeface="Calibri"/>
            </a:endParaRPr>
          </a:p>
        </p:txBody>
      </p:sp>
      <p:sp>
        <p:nvSpPr>
          <p:cNvPr id="187" name="Google Shape;187;p9"/>
          <p:cNvSpPr/>
          <p:nvPr/>
        </p:nvSpPr>
        <p:spPr>
          <a:xfrm>
            <a:off x="822960" y="2697480"/>
            <a:ext cx="21031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500"/>
              <a:buFont typeface="Cambria"/>
              <a:buNone/>
            </a:pPr>
            <a:r>
              <a:rPr b="1" i="0" lang="en-US" sz="1500" u="none" cap="none" strike="noStrike">
                <a:solidFill>
                  <a:srgbClr val="0A1628"/>
                </a:solidFill>
                <a:latin typeface="Cambria"/>
                <a:ea typeface="Cambria"/>
                <a:cs typeface="Cambria"/>
                <a:sym typeface="Cambria"/>
              </a:rPr>
              <a:t>Early warning</a:t>
            </a:r>
            <a:endParaRPr b="0" i="0" sz="1500" u="none" cap="none" strike="noStrike">
              <a:solidFill>
                <a:schemeClr val="dk1"/>
              </a:solidFill>
              <a:latin typeface="Calibri"/>
              <a:ea typeface="Calibri"/>
              <a:cs typeface="Calibri"/>
              <a:sym typeface="Calibri"/>
            </a:endParaRPr>
          </a:p>
        </p:txBody>
      </p:sp>
      <p:sp>
        <p:nvSpPr>
          <p:cNvPr id="188" name="Google Shape;188;p9"/>
          <p:cNvSpPr/>
          <p:nvPr/>
        </p:nvSpPr>
        <p:spPr>
          <a:xfrm>
            <a:off x="822960" y="3154680"/>
            <a:ext cx="210312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Initial notification to ENISA and your main establishment's CSIRT via the Single Reporting Platform.</a:t>
            </a:r>
            <a:endParaRPr b="0" i="0" sz="1100" u="none" cap="none" strike="noStrike">
              <a:solidFill>
                <a:schemeClr val="dk1"/>
              </a:solidFill>
              <a:latin typeface="Calibri"/>
              <a:ea typeface="Calibri"/>
              <a:cs typeface="Calibri"/>
              <a:sym typeface="Calibri"/>
            </a:endParaRPr>
          </a:p>
        </p:txBody>
      </p:sp>
      <p:pic>
        <p:nvPicPr>
          <p:cNvPr descr="preencoded.png" id="189" name="Google Shape;189;p9"/>
          <p:cNvPicPr preferRelativeResize="0"/>
          <p:nvPr/>
        </p:nvPicPr>
        <p:blipFill rotWithShape="1">
          <a:blip r:embed="rId3">
            <a:alphaModFix/>
          </a:blip>
          <a:srcRect b="0" l="0" r="0" t="0"/>
          <a:stretch/>
        </p:blipFill>
        <p:spPr>
          <a:xfrm>
            <a:off x="3063240" y="2788920"/>
            <a:ext cx="274320" cy="274320"/>
          </a:xfrm>
          <a:prstGeom prst="rect">
            <a:avLst/>
          </a:prstGeom>
          <a:noFill/>
          <a:ln>
            <a:noFill/>
          </a:ln>
        </p:spPr>
      </p:pic>
      <p:sp>
        <p:nvSpPr>
          <p:cNvPr id="190" name="Google Shape;190;p9"/>
          <p:cNvSpPr/>
          <p:nvPr/>
        </p:nvSpPr>
        <p:spPr>
          <a:xfrm>
            <a:off x="3474720" y="1600200"/>
            <a:ext cx="2377440" cy="2743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a:off x="3657600" y="1783080"/>
            <a:ext cx="20116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5600"/>
              <a:buFont typeface="Cambria"/>
              <a:buNone/>
            </a:pPr>
            <a:r>
              <a:rPr b="1" i="0" lang="en-US" sz="5600" u="none" cap="none" strike="noStrike">
                <a:solidFill>
                  <a:srgbClr val="F59E0B"/>
                </a:solidFill>
                <a:latin typeface="Cambria"/>
                <a:ea typeface="Cambria"/>
                <a:cs typeface="Cambria"/>
                <a:sym typeface="Cambria"/>
              </a:rPr>
              <a:t>72h</a:t>
            </a:r>
            <a:endParaRPr b="0" i="0" sz="5600" u="none" cap="none" strike="noStrike">
              <a:solidFill>
                <a:schemeClr val="dk1"/>
              </a:solidFill>
              <a:latin typeface="Calibri"/>
              <a:ea typeface="Calibri"/>
              <a:cs typeface="Calibri"/>
              <a:sym typeface="Calibri"/>
            </a:endParaRPr>
          </a:p>
        </p:txBody>
      </p:sp>
      <p:sp>
        <p:nvSpPr>
          <p:cNvPr id="192" name="Google Shape;192;p9"/>
          <p:cNvSpPr/>
          <p:nvPr/>
        </p:nvSpPr>
        <p:spPr>
          <a:xfrm>
            <a:off x="3657600" y="2697480"/>
            <a:ext cx="21031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500"/>
              <a:buFont typeface="Cambria"/>
              <a:buNone/>
            </a:pPr>
            <a:r>
              <a:rPr b="1" i="0" lang="en-US" sz="1500" u="none" cap="none" strike="noStrike">
                <a:solidFill>
                  <a:srgbClr val="0A1628"/>
                </a:solidFill>
                <a:latin typeface="Cambria"/>
                <a:ea typeface="Cambria"/>
                <a:cs typeface="Cambria"/>
                <a:sym typeface="Cambria"/>
              </a:rPr>
              <a:t>Full notification</a:t>
            </a:r>
            <a:endParaRPr b="0" i="0" sz="1500" u="none" cap="none" strike="noStrike">
              <a:solidFill>
                <a:schemeClr val="dk1"/>
              </a:solidFill>
              <a:latin typeface="Calibri"/>
              <a:ea typeface="Calibri"/>
              <a:cs typeface="Calibri"/>
              <a:sym typeface="Calibri"/>
            </a:endParaRPr>
          </a:p>
        </p:txBody>
      </p:sp>
      <p:sp>
        <p:nvSpPr>
          <p:cNvPr id="193" name="Google Shape;193;p9"/>
          <p:cNvSpPr/>
          <p:nvPr/>
        </p:nvSpPr>
        <p:spPr>
          <a:xfrm>
            <a:off x="3657600" y="3154680"/>
            <a:ext cx="210312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Detailed vulnerability information, severity, and mitigations under way.</a:t>
            </a:r>
            <a:endParaRPr b="0" i="0" sz="1100" u="none" cap="none" strike="noStrike">
              <a:solidFill>
                <a:schemeClr val="dk1"/>
              </a:solidFill>
              <a:latin typeface="Calibri"/>
              <a:ea typeface="Calibri"/>
              <a:cs typeface="Calibri"/>
              <a:sym typeface="Calibri"/>
            </a:endParaRPr>
          </a:p>
        </p:txBody>
      </p:sp>
      <p:pic>
        <p:nvPicPr>
          <p:cNvPr descr="preencoded.png" id="194" name="Google Shape;194;p9"/>
          <p:cNvPicPr preferRelativeResize="0"/>
          <p:nvPr/>
        </p:nvPicPr>
        <p:blipFill rotWithShape="1">
          <a:blip r:embed="rId3">
            <a:alphaModFix/>
          </a:blip>
          <a:srcRect b="0" l="0" r="0" t="0"/>
          <a:stretch/>
        </p:blipFill>
        <p:spPr>
          <a:xfrm>
            <a:off x="5897880" y="2788920"/>
            <a:ext cx="274320" cy="274320"/>
          </a:xfrm>
          <a:prstGeom prst="rect">
            <a:avLst/>
          </a:prstGeom>
          <a:noFill/>
          <a:ln>
            <a:noFill/>
          </a:ln>
        </p:spPr>
      </p:pic>
      <p:sp>
        <p:nvSpPr>
          <p:cNvPr id="195" name="Google Shape;195;p9"/>
          <p:cNvSpPr/>
          <p:nvPr/>
        </p:nvSpPr>
        <p:spPr>
          <a:xfrm>
            <a:off x="6309360" y="1600200"/>
            <a:ext cx="2377440" cy="2743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6492240" y="1783080"/>
            <a:ext cx="20116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5600"/>
              <a:buFont typeface="Cambria"/>
              <a:buNone/>
            </a:pPr>
            <a:r>
              <a:rPr b="1" i="0" lang="en-US" sz="5600" u="none" cap="none" strike="noStrike">
                <a:solidFill>
                  <a:srgbClr val="0A1628"/>
                </a:solidFill>
                <a:latin typeface="Cambria"/>
                <a:ea typeface="Cambria"/>
                <a:cs typeface="Cambria"/>
                <a:sym typeface="Cambria"/>
              </a:rPr>
              <a:t>14d</a:t>
            </a:r>
            <a:endParaRPr b="0" i="0" sz="5600" u="none" cap="none" strike="noStrike">
              <a:solidFill>
                <a:schemeClr val="dk1"/>
              </a:solidFill>
              <a:latin typeface="Calibri"/>
              <a:ea typeface="Calibri"/>
              <a:cs typeface="Calibri"/>
              <a:sym typeface="Calibri"/>
            </a:endParaRPr>
          </a:p>
        </p:txBody>
      </p:sp>
      <p:sp>
        <p:nvSpPr>
          <p:cNvPr id="197" name="Google Shape;197;p9"/>
          <p:cNvSpPr/>
          <p:nvPr/>
        </p:nvSpPr>
        <p:spPr>
          <a:xfrm>
            <a:off x="6492240" y="2697480"/>
            <a:ext cx="21031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500"/>
              <a:buFont typeface="Cambria"/>
              <a:buNone/>
            </a:pPr>
            <a:r>
              <a:rPr b="1" i="0" lang="en-US" sz="1500" u="none" cap="none" strike="noStrike">
                <a:solidFill>
                  <a:srgbClr val="0A1628"/>
                </a:solidFill>
                <a:latin typeface="Cambria"/>
                <a:ea typeface="Cambria"/>
                <a:cs typeface="Cambria"/>
                <a:sym typeface="Cambria"/>
              </a:rPr>
              <a:t>Final report</a:t>
            </a:r>
            <a:endParaRPr b="0" i="0" sz="1500" u="none" cap="none" strike="noStrike">
              <a:solidFill>
                <a:schemeClr val="dk1"/>
              </a:solidFill>
              <a:latin typeface="Calibri"/>
              <a:ea typeface="Calibri"/>
              <a:cs typeface="Calibri"/>
              <a:sym typeface="Calibri"/>
            </a:endParaRPr>
          </a:p>
        </p:txBody>
      </p:sp>
      <p:sp>
        <p:nvSpPr>
          <p:cNvPr id="198" name="Google Shape;198;p9"/>
          <p:cNvSpPr/>
          <p:nvPr/>
        </p:nvSpPr>
        <p:spPr>
          <a:xfrm>
            <a:off x="6492240" y="3154680"/>
            <a:ext cx="210312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00"/>
              <a:buFont typeface="Calibri"/>
              <a:buNone/>
            </a:pPr>
            <a:r>
              <a:rPr b="0" i="0" lang="en-US" sz="1100" u="none" cap="none" strike="noStrike">
                <a:solidFill>
                  <a:srgbClr val="0A1628"/>
                </a:solidFill>
                <a:latin typeface="Calibri"/>
                <a:ea typeface="Calibri"/>
                <a:cs typeface="Calibri"/>
                <a:sym typeface="Calibri"/>
              </a:rPr>
              <a:t>After a corrective measure is available. Root cause, scope, lessons. (1 month for severe incidents.)</a:t>
            </a:r>
            <a:endParaRPr b="0" i="0" sz="1100" u="none" cap="none" strike="noStrike">
              <a:solidFill>
                <a:schemeClr val="dk1"/>
              </a:solidFill>
              <a:latin typeface="Calibri"/>
              <a:ea typeface="Calibri"/>
              <a:cs typeface="Calibri"/>
              <a:sym typeface="Calibri"/>
            </a:endParaRPr>
          </a:p>
        </p:txBody>
      </p:sp>
      <p:sp>
        <p:nvSpPr>
          <p:cNvPr id="199" name="Google Shape;199;p9"/>
          <p:cNvSpPr/>
          <p:nvPr/>
        </p:nvSpPr>
        <p:spPr>
          <a:xfrm>
            <a:off x="457200" y="4526280"/>
            <a:ext cx="8229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100"/>
              <a:buFont typeface="Calibri"/>
              <a:buNone/>
            </a:pPr>
            <a:r>
              <a:rPr b="1" i="1" lang="en-US" sz="1100" u="none" cap="none" strike="noStrike">
                <a:solidFill>
                  <a:srgbClr val="F59E0B"/>
                </a:solidFill>
                <a:latin typeface="Calibri"/>
                <a:ea typeface="Calibri"/>
                <a:cs typeface="Calibri"/>
                <a:sym typeface="Calibri"/>
              </a:rPr>
              <a:t>Build the reporting pipeline and tabletop it now. The 24-hour clock starts at discovery, not at convenience.</a:t>
            </a:r>
            <a:endParaRPr b="0" i="0" sz="1100" u="none" cap="none" strike="noStrike">
              <a:solidFill>
                <a:schemeClr val="dk1"/>
              </a:solidFill>
              <a:latin typeface="Calibri"/>
              <a:ea typeface="Calibri"/>
              <a:cs typeface="Calibri"/>
              <a:sym typeface="Calibri"/>
            </a:endParaRPr>
          </a:p>
        </p:txBody>
      </p:sp>
      <p:sp>
        <p:nvSpPr>
          <p:cNvPr id="200" name="Google Shape;200;p9"/>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7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5" name="Shape 205"/>
        <p:cNvGrpSpPr/>
        <p:nvPr/>
      </p:nvGrpSpPr>
      <p:grpSpPr>
        <a:xfrm>
          <a:off x="0" y="0"/>
          <a:ext cx="0" cy="0"/>
          <a:chOff x="0" y="0"/>
          <a:chExt cx="0" cy="0"/>
        </a:xfrm>
      </p:grpSpPr>
      <p:sp>
        <p:nvSpPr>
          <p:cNvPr id="206" name="Google Shape;206;p10"/>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CRA · ACTIONS</a:t>
            </a:r>
            <a:endParaRPr b="0" i="0" sz="900" u="none" cap="none" strike="noStrike">
              <a:solidFill>
                <a:schemeClr val="dk1"/>
              </a:solidFill>
              <a:latin typeface="Calibri"/>
              <a:ea typeface="Calibri"/>
              <a:cs typeface="Calibri"/>
              <a:sym typeface="Calibri"/>
            </a:endParaRPr>
          </a:p>
        </p:txBody>
      </p:sp>
      <p:sp>
        <p:nvSpPr>
          <p:cNvPr id="207" name="Google Shape;207;p10"/>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What to do before September</a:t>
            </a:r>
            <a:endParaRPr b="0" i="0" sz="2600" u="none" cap="none" strike="noStrike">
              <a:solidFill>
                <a:schemeClr val="dk1"/>
              </a:solidFill>
              <a:latin typeface="Calibri"/>
              <a:ea typeface="Calibri"/>
              <a:cs typeface="Calibri"/>
              <a:sym typeface="Calibri"/>
            </a:endParaRPr>
          </a:p>
        </p:txBody>
      </p:sp>
      <p:sp>
        <p:nvSpPr>
          <p:cNvPr id="208" name="Google Shape;208;p10"/>
          <p:cNvSpPr/>
          <p:nvPr/>
        </p:nvSpPr>
        <p:spPr>
          <a:xfrm>
            <a:off x="457200" y="1417320"/>
            <a:ext cx="2697480" cy="1600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0"/>
          <p:cNvSpPr/>
          <p:nvPr/>
        </p:nvSpPr>
        <p:spPr>
          <a:xfrm>
            <a:off x="640080" y="1645920"/>
            <a:ext cx="365760" cy="365760"/>
          </a:xfrm>
          <a:prstGeom prst="ellipse">
            <a:avLst/>
          </a:prstGeom>
          <a:solidFill>
            <a:srgbClr val="FFFFFF"/>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0" name="Google Shape;210;p10"/>
          <p:cNvPicPr preferRelativeResize="0"/>
          <p:nvPr/>
        </p:nvPicPr>
        <p:blipFill rotWithShape="1">
          <a:blip r:embed="rId3">
            <a:alphaModFix/>
          </a:blip>
          <a:srcRect b="0" l="0" r="0" t="0"/>
          <a:stretch/>
        </p:blipFill>
        <p:spPr>
          <a:xfrm>
            <a:off x="704088" y="1709928"/>
            <a:ext cx="237744" cy="237744"/>
          </a:xfrm>
          <a:prstGeom prst="rect">
            <a:avLst/>
          </a:prstGeom>
          <a:noFill/>
          <a:ln>
            <a:noFill/>
          </a:ln>
        </p:spPr>
      </p:pic>
      <p:sp>
        <p:nvSpPr>
          <p:cNvPr id="211" name="Google Shape;211;p10"/>
          <p:cNvSpPr/>
          <p:nvPr/>
        </p:nvSpPr>
        <p:spPr>
          <a:xfrm>
            <a:off x="1097280" y="1581912"/>
            <a:ext cx="1965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400"/>
              <a:buFont typeface="Cambria"/>
              <a:buNone/>
            </a:pPr>
            <a:r>
              <a:rPr b="1" i="0" lang="en-US" sz="1400" u="none" cap="none" strike="noStrike">
                <a:solidFill>
                  <a:srgbClr val="0A1628"/>
                </a:solidFill>
                <a:latin typeface="Cambria"/>
                <a:ea typeface="Cambria"/>
                <a:cs typeface="Cambria"/>
                <a:sym typeface="Cambria"/>
              </a:rPr>
              <a:t>Inventory</a:t>
            </a:r>
            <a:endParaRPr b="0" i="0" sz="1400" u="none" cap="none" strike="noStrike">
              <a:solidFill>
                <a:schemeClr val="dk1"/>
              </a:solidFill>
              <a:latin typeface="Calibri"/>
              <a:ea typeface="Calibri"/>
              <a:cs typeface="Calibri"/>
              <a:sym typeface="Calibri"/>
            </a:endParaRPr>
          </a:p>
        </p:txBody>
      </p:sp>
      <p:sp>
        <p:nvSpPr>
          <p:cNvPr id="212" name="Google Shape;212;p10"/>
          <p:cNvSpPr/>
          <p:nvPr/>
        </p:nvSpPr>
        <p:spPr>
          <a:xfrm>
            <a:off x="640080" y="2103120"/>
            <a:ext cx="24231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050"/>
              <a:buFont typeface="Calibri"/>
              <a:buNone/>
            </a:pPr>
            <a:r>
              <a:rPr b="0" i="0" lang="en-US" sz="1050" u="none" cap="none" strike="noStrike">
                <a:solidFill>
                  <a:srgbClr val="0A1628"/>
                </a:solidFill>
                <a:latin typeface="Calibri"/>
                <a:ea typeface="Calibri"/>
                <a:cs typeface="Calibri"/>
                <a:sym typeface="Calibri"/>
              </a:rPr>
              <a:t>List every product with digital elements you ship into the EU. Include CLIs, agents, SDKs, browser extensions.</a:t>
            </a:r>
            <a:endParaRPr b="0" i="0" sz="1050" u="none" cap="none" strike="noStrike">
              <a:solidFill>
                <a:schemeClr val="dk1"/>
              </a:solidFill>
              <a:latin typeface="Calibri"/>
              <a:ea typeface="Calibri"/>
              <a:cs typeface="Calibri"/>
              <a:sym typeface="Calibri"/>
            </a:endParaRPr>
          </a:p>
        </p:txBody>
      </p:sp>
      <p:sp>
        <p:nvSpPr>
          <p:cNvPr id="213" name="Google Shape;213;p10"/>
          <p:cNvSpPr/>
          <p:nvPr/>
        </p:nvSpPr>
        <p:spPr>
          <a:xfrm>
            <a:off x="3246120" y="1417320"/>
            <a:ext cx="2697480" cy="1600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0"/>
          <p:cNvSpPr/>
          <p:nvPr/>
        </p:nvSpPr>
        <p:spPr>
          <a:xfrm>
            <a:off x="3429000" y="1645920"/>
            <a:ext cx="365760" cy="365760"/>
          </a:xfrm>
          <a:prstGeom prst="ellipse">
            <a:avLst/>
          </a:prstGeom>
          <a:solidFill>
            <a:srgbClr val="FFFFFF"/>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5" name="Google Shape;215;p10"/>
          <p:cNvPicPr preferRelativeResize="0"/>
          <p:nvPr/>
        </p:nvPicPr>
        <p:blipFill rotWithShape="1">
          <a:blip r:embed="rId4">
            <a:alphaModFix/>
          </a:blip>
          <a:srcRect b="0" l="0" r="0" t="0"/>
          <a:stretch/>
        </p:blipFill>
        <p:spPr>
          <a:xfrm>
            <a:off x="3493008" y="1709928"/>
            <a:ext cx="237744" cy="237744"/>
          </a:xfrm>
          <a:prstGeom prst="rect">
            <a:avLst/>
          </a:prstGeom>
          <a:noFill/>
          <a:ln>
            <a:noFill/>
          </a:ln>
        </p:spPr>
      </p:pic>
      <p:sp>
        <p:nvSpPr>
          <p:cNvPr id="216" name="Google Shape;216;p10"/>
          <p:cNvSpPr/>
          <p:nvPr/>
        </p:nvSpPr>
        <p:spPr>
          <a:xfrm>
            <a:off x="3886200" y="1581912"/>
            <a:ext cx="1965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400"/>
              <a:buFont typeface="Cambria"/>
              <a:buNone/>
            </a:pPr>
            <a:r>
              <a:rPr b="1" i="0" lang="en-US" sz="1400" u="none" cap="none" strike="noStrike">
                <a:solidFill>
                  <a:srgbClr val="0A1628"/>
                </a:solidFill>
                <a:latin typeface="Cambria"/>
                <a:ea typeface="Cambria"/>
                <a:cs typeface="Cambria"/>
                <a:sym typeface="Cambria"/>
              </a:rPr>
              <a:t>Vuln handling</a:t>
            </a:r>
            <a:endParaRPr b="0" i="0" sz="1400" u="none" cap="none" strike="noStrike">
              <a:solidFill>
                <a:schemeClr val="dk1"/>
              </a:solidFill>
              <a:latin typeface="Calibri"/>
              <a:ea typeface="Calibri"/>
              <a:cs typeface="Calibri"/>
              <a:sym typeface="Calibri"/>
            </a:endParaRPr>
          </a:p>
        </p:txBody>
      </p:sp>
      <p:sp>
        <p:nvSpPr>
          <p:cNvPr id="217" name="Google Shape;217;p10"/>
          <p:cNvSpPr/>
          <p:nvPr/>
        </p:nvSpPr>
        <p:spPr>
          <a:xfrm>
            <a:off x="3429000" y="2103120"/>
            <a:ext cx="24231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050"/>
              <a:buFont typeface="Calibri"/>
              <a:buNone/>
            </a:pPr>
            <a:r>
              <a:rPr b="0" i="0" lang="en-US" sz="1050" u="none" cap="none" strike="noStrike">
                <a:solidFill>
                  <a:srgbClr val="0A1628"/>
                </a:solidFill>
                <a:latin typeface="Calibri"/>
                <a:ea typeface="Calibri"/>
                <a:cs typeface="Calibri"/>
                <a:sym typeface="Calibri"/>
              </a:rPr>
              <a:t>Stand up a coordinated disclosure process. Owner, SLA, and a tested intake channel, not just an email alias.</a:t>
            </a:r>
            <a:endParaRPr b="0" i="0" sz="1050" u="none" cap="none" strike="noStrike">
              <a:solidFill>
                <a:schemeClr val="dk1"/>
              </a:solidFill>
              <a:latin typeface="Calibri"/>
              <a:ea typeface="Calibri"/>
              <a:cs typeface="Calibri"/>
              <a:sym typeface="Calibri"/>
            </a:endParaRPr>
          </a:p>
        </p:txBody>
      </p:sp>
      <p:sp>
        <p:nvSpPr>
          <p:cNvPr id="218" name="Google Shape;218;p10"/>
          <p:cNvSpPr/>
          <p:nvPr/>
        </p:nvSpPr>
        <p:spPr>
          <a:xfrm>
            <a:off x="6035040" y="1417320"/>
            <a:ext cx="2697480" cy="1600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0"/>
          <p:cNvSpPr/>
          <p:nvPr/>
        </p:nvSpPr>
        <p:spPr>
          <a:xfrm>
            <a:off x="6217920" y="1645920"/>
            <a:ext cx="365760" cy="365760"/>
          </a:xfrm>
          <a:prstGeom prst="ellipse">
            <a:avLst/>
          </a:prstGeom>
          <a:solidFill>
            <a:srgbClr val="FFFFFF"/>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0" name="Google Shape;220;p10"/>
          <p:cNvPicPr preferRelativeResize="0"/>
          <p:nvPr/>
        </p:nvPicPr>
        <p:blipFill rotWithShape="1">
          <a:blip r:embed="rId5">
            <a:alphaModFix/>
          </a:blip>
          <a:srcRect b="0" l="0" r="0" t="0"/>
          <a:stretch/>
        </p:blipFill>
        <p:spPr>
          <a:xfrm>
            <a:off x="6281928" y="1709928"/>
            <a:ext cx="237744" cy="237744"/>
          </a:xfrm>
          <a:prstGeom prst="rect">
            <a:avLst/>
          </a:prstGeom>
          <a:noFill/>
          <a:ln>
            <a:noFill/>
          </a:ln>
        </p:spPr>
      </p:pic>
      <p:sp>
        <p:nvSpPr>
          <p:cNvPr id="221" name="Google Shape;221;p10"/>
          <p:cNvSpPr/>
          <p:nvPr/>
        </p:nvSpPr>
        <p:spPr>
          <a:xfrm>
            <a:off x="6675120" y="1581912"/>
            <a:ext cx="1965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400"/>
              <a:buFont typeface="Cambria"/>
              <a:buNone/>
            </a:pPr>
            <a:r>
              <a:rPr b="1" i="0" lang="en-US" sz="1400" u="none" cap="none" strike="noStrike">
                <a:solidFill>
                  <a:srgbClr val="0A1628"/>
                </a:solidFill>
                <a:latin typeface="Cambria"/>
                <a:ea typeface="Cambria"/>
                <a:cs typeface="Cambria"/>
                <a:sym typeface="Cambria"/>
              </a:rPr>
              <a:t>Reporting pipeline</a:t>
            </a:r>
            <a:endParaRPr b="0" i="0" sz="1400" u="none" cap="none" strike="noStrike">
              <a:solidFill>
                <a:schemeClr val="dk1"/>
              </a:solidFill>
              <a:latin typeface="Calibri"/>
              <a:ea typeface="Calibri"/>
              <a:cs typeface="Calibri"/>
              <a:sym typeface="Calibri"/>
            </a:endParaRPr>
          </a:p>
        </p:txBody>
      </p:sp>
      <p:sp>
        <p:nvSpPr>
          <p:cNvPr id="222" name="Google Shape;222;p10"/>
          <p:cNvSpPr/>
          <p:nvPr/>
        </p:nvSpPr>
        <p:spPr>
          <a:xfrm>
            <a:off x="6217920" y="2103120"/>
            <a:ext cx="24231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050"/>
              <a:buFont typeface="Calibri"/>
              <a:buNone/>
            </a:pPr>
            <a:r>
              <a:rPr b="0" i="0" lang="en-US" sz="1050" u="none" cap="none" strike="noStrike">
                <a:solidFill>
                  <a:srgbClr val="0A1628"/>
                </a:solidFill>
                <a:latin typeface="Calibri"/>
                <a:ea typeface="Calibri"/>
                <a:cs typeface="Calibri"/>
                <a:sym typeface="Calibri"/>
              </a:rPr>
              <a:t>ENISA Single Reporting Platform integration. Test the 24h path before Sept 11, 2026. Don't learn it in an incident.</a:t>
            </a:r>
            <a:endParaRPr b="0" i="0" sz="1050" u="none" cap="none" strike="noStrike">
              <a:solidFill>
                <a:schemeClr val="dk1"/>
              </a:solidFill>
              <a:latin typeface="Calibri"/>
              <a:ea typeface="Calibri"/>
              <a:cs typeface="Calibri"/>
              <a:sym typeface="Calibri"/>
            </a:endParaRPr>
          </a:p>
        </p:txBody>
      </p:sp>
      <p:sp>
        <p:nvSpPr>
          <p:cNvPr id="223" name="Google Shape;223;p10"/>
          <p:cNvSpPr/>
          <p:nvPr/>
        </p:nvSpPr>
        <p:spPr>
          <a:xfrm>
            <a:off x="457200" y="3154680"/>
            <a:ext cx="2697480" cy="1600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640080" y="3383280"/>
            <a:ext cx="365760" cy="365760"/>
          </a:xfrm>
          <a:prstGeom prst="ellipse">
            <a:avLst/>
          </a:prstGeom>
          <a:solidFill>
            <a:srgbClr val="FFFFFF"/>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5" name="Google Shape;225;p10"/>
          <p:cNvPicPr preferRelativeResize="0"/>
          <p:nvPr/>
        </p:nvPicPr>
        <p:blipFill rotWithShape="1">
          <a:blip r:embed="rId6">
            <a:alphaModFix/>
          </a:blip>
          <a:srcRect b="0" l="0" r="0" t="0"/>
          <a:stretch/>
        </p:blipFill>
        <p:spPr>
          <a:xfrm>
            <a:off x="704088" y="3447288"/>
            <a:ext cx="237744" cy="237744"/>
          </a:xfrm>
          <a:prstGeom prst="rect">
            <a:avLst/>
          </a:prstGeom>
          <a:noFill/>
          <a:ln>
            <a:noFill/>
          </a:ln>
        </p:spPr>
      </p:pic>
      <p:sp>
        <p:nvSpPr>
          <p:cNvPr id="226" name="Google Shape;226;p10"/>
          <p:cNvSpPr/>
          <p:nvPr/>
        </p:nvSpPr>
        <p:spPr>
          <a:xfrm>
            <a:off x="1097280" y="3319272"/>
            <a:ext cx="1965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400"/>
              <a:buFont typeface="Cambria"/>
              <a:buNone/>
            </a:pPr>
            <a:r>
              <a:rPr b="1" i="0" lang="en-US" sz="1400" u="none" cap="none" strike="noStrike">
                <a:solidFill>
                  <a:srgbClr val="0A1628"/>
                </a:solidFill>
                <a:latin typeface="Cambria"/>
                <a:ea typeface="Cambria"/>
                <a:cs typeface="Cambria"/>
                <a:sym typeface="Cambria"/>
              </a:rPr>
              <a:t>Secure-by-design</a:t>
            </a:r>
            <a:endParaRPr b="0" i="0" sz="1400" u="none" cap="none" strike="noStrike">
              <a:solidFill>
                <a:schemeClr val="dk1"/>
              </a:solidFill>
              <a:latin typeface="Calibri"/>
              <a:ea typeface="Calibri"/>
              <a:cs typeface="Calibri"/>
              <a:sym typeface="Calibri"/>
            </a:endParaRPr>
          </a:p>
        </p:txBody>
      </p:sp>
      <p:sp>
        <p:nvSpPr>
          <p:cNvPr id="227" name="Google Shape;227;p10"/>
          <p:cNvSpPr/>
          <p:nvPr/>
        </p:nvSpPr>
        <p:spPr>
          <a:xfrm>
            <a:off x="640080" y="3840480"/>
            <a:ext cx="24231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050"/>
              <a:buFont typeface="Calibri"/>
              <a:buNone/>
            </a:pPr>
            <a:r>
              <a:rPr b="0" i="0" lang="en-US" sz="1050" u="none" cap="none" strike="noStrike">
                <a:solidFill>
                  <a:srgbClr val="0A1628"/>
                </a:solidFill>
                <a:latin typeface="Calibri"/>
                <a:ea typeface="Calibri"/>
                <a:cs typeface="Calibri"/>
                <a:sym typeface="Calibri"/>
              </a:rPr>
              <a:t>Threat modeling, SBOM, signed builds, secure defaults, no known-exploited deps. Evidence required for CE marking.</a:t>
            </a:r>
            <a:endParaRPr b="0" i="0" sz="1050" u="none" cap="none" strike="noStrike">
              <a:solidFill>
                <a:schemeClr val="dk1"/>
              </a:solidFill>
              <a:latin typeface="Calibri"/>
              <a:ea typeface="Calibri"/>
              <a:cs typeface="Calibri"/>
              <a:sym typeface="Calibri"/>
            </a:endParaRPr>
          </a:p>
        </p:txBody>
      </p:sp>
      <p:sp>
        <p:nvSpPr>
          <p:cNvPr id="228" name="Google Shape;228;p10"/>
          <p:cNvSpPr/>
          <p:nvPr/>
        </p:nvSpPr>
        <p:spPr>
          <a:xfrm>
            <a:off x="3246120" y="3154680"/>
            <a:ext cx="2697480" cy="1600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0"/>
          <p:cNvSpPr/>
          <p:nvPr/>
        </p:nvSpPr>
        <p:spPr>
          <a:xfrm>
            <a:off x="3429000" y="3383280"/>
            <a:ext cx="365760" cy="365760"/>
          </a:xfrm>
          <a:prstGeom prst="ellipse">
            <a:avLst/>
          </a:prstGeom>
          <a:solidFill>
            <a:srgbClr val="FFFFFF"/>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p10"/>
          <p:cNvPicPr preferRelativeResize="0"/>
          <p:nvPr/>
        </p:nvPicPr>
        <p:blipFill rotWithShape="1">
          <a:blip r:embed="rId7">
            <a:alphaModFix/>
          </a:blip>
          <a:srcRect b="0" l="0" r="0" t="0"/>
          <a:stretch/>
        </p:blipFill>
        <p:spPr>
          <a:xfrm>
            <a:off x="3493008" y="3447288"/>
            <a:ext cx="237744" cy="237744"/>
          </a:xfrm>
          <a:prstGeom prst="rect">
            <a:avLst/>
          </a:prstGeom>
          <a:noFill/>
          <a:ln>
            <a:noFill/>
          </a:ln>
        </p:spPr>
      </p:pic>
      <p:sp>
        <p:nvSpPr>
          <p:cNvPr id="231" name="Google Shape;231;p10"/>
          <p:cNvSpPr/>
          <p:nvPr/>
        </p:nvSpPr>
        <p:spPr>
          <a:xfrm>
            <a:off x="3886200" y="3319272"/>
            <a:ext cx="1965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400"/>
              <a:buFont typeface="Cambria"/>
              <a:buNone/>
            </a:pPr>
            <a:r>
              <a:rPr b="1" i="0" lang="en-US" sz="1400" u="none" cap="none" strike="noStrike">
                <a:solidFill>
                  <a:srgbClr val="0A1628"/>
                </a:solidFill>
                <a:latin typeface="Cambria"/>
                <a:ea typeface="Cambria"/>
                <a:cs typeface="Cambria"/>
                <a:sym typeface="Cambria"/>
              </a:rPr>
              <a:t>Conformity assess.</a:t>
            </a:r>
            <a:endParaRPr b="0" i="0" sz="1400" u="none" cap="none" strike="noStrike">
              <a:solidFill>
                <a:schemeClr val="dk1"/>
              </a:solidFill>
              <a:latin typeface="Calibri"/>
              <a:ea typeface="Calibri"/>
              <a:cs typeface="Calibri"/>
              <a:sym typeface="Calibri"/>
            </a:endParaRPr>
          </a:p>
        </p:txBody>
      </p:sp>
      <p:sp>
        <p:nvSpPr>
          <p:cNvPr id="232" name="Google Shape;232;p10"/>
          <p:cNvSpPr/>
          <p:nvPr/>
        </p:nvSpPr>
        <p:spPr>
          <a:xfrm>
            <a:off x="3429000" y="3840480"/>
            <a:ext cx="24231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050"/>
              <a:buFont typeface="Calibri"/>
              <a:buNone/>
            </a:pPr>
            <a:r>
              <a:rPr b="0" i="0" lang="en-US" sz="1050" u="none" cap="none" strike="noStrike">
                <a:solidFill>
                  <a:srgbClr val="0A1628"/>
                </a:solidFill>
                <a:latin typeface="Calibri"/>
                <a:ea typeface="Calibri"/>
                <a:cs typeface="Calibri"/>
                <a:sym typeface="Calibri"/>
              </a:rPr>
              <a:t>Classify products (default / important / critical) and decide self-assessment vs notified body route.</a:t>
            </a:r>
            <a:endParaRPr b="0" i="0" sz="1050" u="none" cap="none" strike="noStrike">
              <a:solidFill>
                <a:schemeClr val="dk1"/>
              </a:solidFill>
              <a:latin typeface="Calibri"/>
              <a:ea typeface="Calibri"/>
              <a:cs typeface="Calibri"/>
              <a:sym typeface="Calibri"/>
            </a:endParaRPr>
          </a:p>
        </p:txBody>
      </p:sp>
      <p:sp>
        <p:nvSpPr>
          <p:cNvPr id="233" name="Google Shape;233;p10"/>
          <p:cNvSpPr/>
          <p:nvPr/>
        </p:nvSpPr>
        <p:spPr>
          <a:xfrm>
            <a:off x="6035040" y="3154680"/>
            <a:ext cx="2697480" cy="160020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0"/>
          <p:cNvSpPr/>
          <p:nvPr/>
        </p:nvSpPr>
        <p:spPr>
          <a:xfrm>
            <a:off x="6217920" y="3383280"/>
            <a:ext cx="365760" cy="365760"/>
          </a:xfrm>
          <a:prstGeom prst="ellipse">
            <a:avLst/>
          </a:prstGeom>
          <a:solidFill>
            <a:srgbClr val="FFFFFF"/>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5" name="Google Shape;235;p10"/>
          <p:cNvPicPr preferRelativeResize="0"/>
          <p:nvPr/>
        </p:nvPicPr>
        <p:blipFill rotWithShape="1">
          <a:blip r:embed="rId8">
            <a:alphaModFix/>
          </a:blip>
          <a:srcRect b="0" l="0" r="0" t="0"/>
          <a:stretch/>
        </p:blipFill>
        <p:spPr>
          <a:xfrm>
            <a:off x="6281928" y="3447288"/>
            <a:ext cx="237744" cy="237744"/>
          </a:xfrm>
          <a:prstGeom prst="rect">
            <a:avLst/>
          </a:prstGeom>
          <a:noFill/>
          <a:ln>
            <a:noFill/>
          </a:ln>
        </p:spPr>
      </p:pic>
      <p:sp>
        <p:nvSpPr>
          <p:cNvPr id="236" name="Google Shape;236;p10"/>
          <p:cNvSpPr/>
          <p:nvPr/>
        </p:nvSpPr>
        <p:spPr>
          <a:xfrm>
            <a:off x="6675120" y="3319272"/>
            <a:ext cx="196596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400"/>
              <a:buFont typeface="Cambria"/>
              <a:buNone/>
            </a:pPr>
            <a:r>
              <a:rPr b="1" i="0" lang="en-US" sz="1400" u="none" cap="none" strike="noStrike">
                <a:solidFill>
                  <a:srgbClr val="0A1628"/>
                </a:solidFill>
                <a:latin typeface="Cambria"/>
                <a:ea typeface="Cambria"/>
                <a:cs typeface="Cambria"/>
                <a:sym typeface="Cambria"/>
              </a:rPr>
              <a:t>Support lifecycle</a:t>
            </a:r>
            <a:endParaRPr b="0" i="0" sz="1400" u="none" cap="none" strike="noStrike">
              <a:solidFill>
                <a:schemeClr val="dk1"/>
              </a:solidFill>
              <a:latin typeface="Calibri"/>
              <a:ea typeface="Calibri"/>
              <a:cs typeface="Calibri"/>
              <a:sym typeface="Calibri"/>
            </a:endParaRPr>
          </a:p>
        </p:txBody>
      </p:sp>
      <p:sp>
        <p:nvSpPr>
          <p:cNvPr id="237" name="Google Shape;237;p10"/>
          <p:cNvSpPr/>
          <p:nvPr/>
        </p:nvSpPr>
        <p:spPr>
          <a:xfrm>
            <a:off x="6217920" y="3840480"/>
            <a:ext cx="242316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050"/>
              <a:buFont typeface="Calibri"/>
              <a:buNone/>
            </a:pPr>
            <a:r>
              <a:rPr b="0" i="0" lang="en-US" sz="1050" u="none" cap="none" strike="noStrike">
                <a:solidFill>
                  <a:srgbClr val="0A1628"/>
                </a:solidFill>
                <a:latin typeface="Calibri"/>
                <a:ea typeface="Calibri"/>
                <a:cs typeface="Calibri"/>
                <a:sym typeface="Calibri"/>
              </a:rPr>
              <a:t>Define and publish a security update period (≥5 years recommended unless usage life is shorter). Document it.</a:t>
            </a:r>
            <a:endParaRPr b="0" i="0" sz="1050" u="none" cap="none" strike="noStrike">
              <a:solidFill>
                <a:schemeClr val="dk1"/>
              </a:solidFill>
              <a:latin typeface="Calibri"/>
              <a:ea typeface="Calibri"/>
              <a:cs typeface="Calibri"/>
              <a:sym typeface="Calibri"/>
            </a:endParaRPr>
          </a:p>
        </p:txBody>
      </p:sp>
      <p:sp>
        <p:nvSpPr>
          <p:cNvPr id="238" name="Google Shape;238;p10"/>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8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3" name="Shape 243"/>
        <p:cNvGrpSpPr/>
        <p:nvPr/>
      </p:nvGrpSpPr>
      <p:grpSpPr>
        <a:xfrm>
          <a:off x="0" y="0"/>
          <a:ext cx="0" cy="0"/>
          <a:chOff x="0" y="0"/>
          <a:chExt cx="0" cy="0"/>
        </a:xfrm>
      </p:grpSpPr>
      <p:sp>
        <p:nvSpPr>
          <p:cNvPr id="244" name="Google Shape;244;p11"/>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CONVERGENCE</a:t>
            </a:r>
            <a:endParaRPr b="0" i="0" sz="900" u="none" cap="none" strike="noStrike">
              <a:solidFill>
                <a:schemeClr val="dk1"/>
              </a:solidFill>
              <a:latin typeface="Calibri"/>
              <a:ea typeface="Calibri"/>
              <a:cs typeface="Calibri"/>
              <a:sym typeface="Calibri"/>
            </a:endParaRPr>
          </a:p>
        </p:txBody>
      </p:sp>
      <p:sp>
        <p:nvSpPr>
          <p:cNvPr id="245" name="Google Shape;245;p11"/>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2600"/>
              <a:buFont typeface="Cambria"/>
              <a:buNone/>
            </a:pPr>
            <a:r>
              <a:rPr b="1" i="0" lang="en-US" sz="2600" u="none" cap="none" strike="noStrike">
                <a:solidFill>
                  <a:srgbClr val="0A1628"/>
                </a:solidFill>
                <a:latin typeface="Cambria"/>
                <a:ea typeface="Cambria"/>
                <a:cs typeface="Cambria"/>
                <a:sym typeface="Cambria"/>
              </a:rPr>
              <a:t>Ship AI in a product? You owe both.</a:t>
            </a:r>
            <a:endParaRPr b="0" i="0" sz="2600" u="none" cap="none" strike="noStrike">
              <a:solidFill>
                <a:schemeClr val="dk1"/>
              </a:solidFill>
              <a:latin typeface="Calibri"/>
              <a:ea typeface="Calibri"/>
              <a:cs typeface="Calibri"/>
              <a:sym typeface="Calibri"/>
            </a:endParaRPr>
          </a:p>
        </p:txBody>
      </p:sp>
      <p:sp>
        <p:nvSpPr>
          <p:cNvPr id="246" name="Google Shape;246;p11"/>
          <p:cNvSpPr/>
          <p:nvPr/>
        </p:nvSpPr>
        <p:spPr>
          <a:xfrm>
            <a:off x="457200" y="1051560"/>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D6B82"/>
              </a:buClr>
              <a:buSzPts val="1200"/>
              <a:buFont typeface="Calibri"/>
              <a:buNone/>
            </a:pPr>
            <a:r>
              <a:rPr b="0" i="1" lang="en-US" sz="1200" u="none" cap="none" strike="noStrike">
                <a:solidFill>
                  <a:srgbClr val="5D6B82"/>
                </a:solidFill>
                <a:latin typeface="Calibri"/>
                <a:ea typeface="Calibri"/>
                <a:cs typeface="Calibri"/>
                <a:sym typeface="Calibri"/>
              </a:rPr>
              <a:t>An AI assistant in your enterprise SaaS, an LLM-powered SDK, an on-device model. Each falls under both regimes.</a:t>
            </a:r>
            <a:endParaRPr b="0" i="0" sz="1200" u="none" cap="none" strike="noStrike">
              <a:solidFill>
                <a:schemeClr val="dk1"/>
              </a:solidFill>
              <a:latin typeface="Calibri"/>
              <a:ea typeface="Calibri"/>
              <a:cs typeface="Calibri"/>
              <a:sym typeface="Calibri"/>
            </a:endParaRPr>
          </a:p>
        </p:txBody>
      </p:sp>
      <p:sp>
        <p:nvSpPr>
          <p:cNvPr id="247" name="Google Shape;247;p11"/>
          <p:cNvSpPr/>
          <p:nvPr/>
        </p:nvSpPr>
        <p:spPr>
          <a:xfrm>
            <a:off x="548640" y="1554480"/>
            <a:ext cx="2606040" cy="36576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a:off x="548640" y="1554480"/>
            <a:ext cx="260604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100"/>
              <a:buFont typeface="Calibri"/>
              <a:buNone/>
            </a:pPr>
            <a:r>
              <a:rPr b="1" i="0" lang="en-US" sz="1100" u="none" cap="none" strike="noStrike">
                <a:solidFill>
                  <a:srgbClr val="0A1628"/>
                </a:solidFill>
                <a:latin typeface="Calibri"/>
                <a:ea typeface="Calibri"/>
                <a:cs typeface="Calibri"/>
                <a:sym typeface="Calibri"/>
              </a:rPr>
              <a:t>AI ACT ONLY</a:t>
            </a:r>
            <a:endParaRPr b="0" i="0" sz="1100" u="none" cap="none" strike="noStrike">
              <a:solidFill>
                <a:schemeClr val="dk1"/>
              </a:solidFill>
              <a:latin typeface="Calibri"/>
              <a:ea typeface="Calibri"/>
              <a:cs typeface="Calibri"/>
              <a:sym typeface="Calibri"/>
            </a:endParaRPr>
          </a:p>
        </p:txBody>
      </p:sp>
      <p:sp>
        <p:nvSpPr>
          <p:cNvPr id="249" name="Google Shape;249;p11"/>
          <p:cNvSpPr/>
          <p:nvPr/>
        </p:nvSpPr>
        <p:spPr>
          <a:xfrm>
            <a:off x="3429000" y="1554480"/>
            <a:ext cx="2606040" cy="365760"/>
          </a:xfrm>
          <a:prstGeom prst="rect">
            <a:avLst/>
          </a:prstGeom>
          <a:solidFill>
            <a:srgbClr val="0A1628"/>
          </a:solidFill>
          <a:ln cap="flat" cmpd="sng" w="9525">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1"/>
          <p:cNvSpPr/>
          <p:nvPr/>
        </p:nvSpPr>
        <p:spPr>
          <a:xfrm>
            <a:off x="3429000" y="1554480"/>
            <a:ext cx="260604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OVERLAP · DO ONCE</a:t>
            </a:r>
            <a:endParaRPr b="0" i="0" sz="1100" u="none" cap="none" strike="noStrike">
              <a:solidFill>
                <a:schemeClr val="dk1"/>
              </a:solidFill>
              <a:latin typeface="Calibri"/>
              <a:ea typeface="Calibri"/>
              <a:cs typeface="Calibri"/>
              <a:sym typeface="Calibri"/>
            </a:endParaRPr>
          </a:p>
        </p:txBody>
      </p:sp>
      <p:sp>
        <p:nvSpPr>
          <p:cNvPr id="251" name="Google Shape;251;p11"/>
          <p:cNvSpPr/>
          <p:nvPr/>
        </p:nvSpPr>
        <p:spPr>
          <a:xfrm>
            <a:off x="6309360" y="1554480"/>
            <a:ext cx="2606040" cy="365760"/>
          </a:xfrm>
          <a:prstGeom prst="rect">
            <a:avLst/>
          </a:prstGeom>
          <a:solidFill>
            <a:srgbClr val="FFFFFF"/>
          </a:solidFill>
          <a:ln cap="flat" cmpd="sng" w="9525">
            <a:solidFill>
              <a:srgbClr val="D6DC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a:off x="6309360" y="1554480"/>
            <a:ext cx="260604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1100"/>
              <a:buFont typeface="Calibri"/>
              <a:buNone/>
            </a:pPr>
            <a:r>
              <a:rPr b="1" i="0" lang="en-US" sz="1100" u="none" cap="none" strike="noStrike">
                <a:solidFill>
                  <a:srgbClr val="0A1628"/>
                </a:solidFill>
                <a:latin typeface="Calibri"/>
                <a:ea typeface="Calibri"/>
                <a:cs typeface="Calibri"/>
                <a:sym typeface="Calibri"/>
              </a:rPr>
              <a:t>CRA ONLY</a:t>
            </a:r>
            <a:endParaRPr b="0" i="0" sz="1100" u="none" cap="none" strike="noStrike">
              <a:solidFill>
                <a:schemeClr val="dk1"/>
              </a:solidFill>
              <a:latin typeface="Calibri"/>
              <a:ea typeface="Calibri"/>
              <a:cs typeface="Calibri"/>
              <a:sym typeface="Calibri"/>
            </a:endParaRPr>
          </a:p>
        </p:txBody>
      </p:sp>
      <p:sp>
        <p:nvSpPr>
          <p:cNvPr id="253" name="Google Shape;253;p11"/>
          <p:cNvSpPr/>
          <p:nvPr/>
        </p:nvSpPr>
        <p:spPr>
          <a:xfrm>
            <a:off x="685800" y="217627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1"/>
          <p:cNvSpPr/>
          <p:nvPr/>
        </p:nvSpPr>
        <p:spPr>
          <a:xfrm>
            <a:off x="868680" y="205740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Risk classification</a:t>
            </a:r>
            <a:endParaRPr b="0" i="0" sz="1150" u="none" cap="none" strike="noStrike">
              <a:solidFill>
                <a:schemeClr val="dk1"/>
              </a:solidFill>
              <a:latin typeface="Calibri"/>
              <a:ea typeface="Calibri"/>
              <a:cs typeface="Calibri"/>
              <a:sym typeface="Calibri"/>
            </a:endParaRPr>
          </a:p>
        </p:txBody>
      </p:sp>
      <p:sp>
        <p:nvSpPr>
          <p:cNvPr id="255" name="Google Shape;255;p11"/>
          <p:cNvSpPr/>
          <p:nvPr/>
        </p:nvSpPr>
        <p:spPr>
          <a:xfrm>
            <a:off x="685800" y="258775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a:off x="868680" y="246888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FRIA / DPIA</a:t>
            </a:r>
            <a:endParaRPr b="0" i="0" sz="1150" u="none" cap="none" strike="noStrike">
              <a:solidFill>
                <a:schemeClr val="dk1"/>
              </a:solidFill>
              <a:latin typeface="Calibri"/>
              <a:ea typeface="Calibri"/>
              <a:cs typeface="Calibri"/>
              <a:sym typeface="Calibri"/>
            </a:endParaRPr>
          </a:p>
        </p:txBody>
      </p:sp>
      <p:sp>
        <p:nvSpPr>
          <p:cNvPr id="257" name="Google Shape;257;p11"/>
          <p:cNvSpPr/>
          <p:nvPr/>
        </p:nvSpPr>
        <p:spPr>
          <a:xfrm>
            <a:off x="685800" y="299923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a:off x="868680" y="288036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Transparency to users</a:t>
            </a:r>
            <a:endParaRPr b="0" i="0" sz="1150" u="none" cap="none" strike="noStrike">
              <a:solidFill>
                <a:schemeClr val="dk1"/>
              </a:solidFill>
              <a:latin typeface="Calibri"/>
              <a:ea typeface="Calibri"/>
              <a:cs typeface="Calibri"/>
              <a:sym typeface="Calibri"/>
            </a:endParaRPr>
          </a:p>
        </p:txBody>
      </p:sp>
      <p:sp>
        <p:nvSpPr>
          <p:cNvPr id="259" name="Google Shape;259;p11"/>
          <p:cNvSpPr/>
          <p:nvPr/>
        </p:nvSpPr>
        <p:spPr>
          <a:xfrm>
            <a:off x="685800" y="341071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
          <p:cNvSpPr/>
          <p:nvPr/>
        </p:nvSpPr>
        <p:spPr>
          <a:xfrm>
            <a:off x="868680" y="329184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Human oversight</a:t>
            </a:r>
            <a:endParaRPr b="0" i="0" sz="1150" u="none" cap="none" strike="noStrike">
              <a:solidFill>
                <a:schemeClr val="dk1"/>
              </a:solidFill>
              <a:latin typeface="Calibri"/>
              <a:ea typeface="Calibri"/>
              <a:cs typeface="Calibri"/>
              <a:sym typeface="Calibri"/>
            </a:endParaRPr>
          </a:p>
        </p:txBody>
      </p:sp>
      <p:sp>
        <p:nvSpPr>
          <p:cNvPr id="261" name="Google Shape;261;p11"/>
          <p:cNvSpPr/>
          <p:nvPr/>
        </p:nvSpPr>
        <p:spPr>
          <a:xfrm>
            <a:off x="685800" y="382219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a:off x="868680" y="370332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AI-output watermarking</a:t>
            </a:r>
            <a:endParaRPr b="0" i="0" sz="1150" u="none" cap="none" strike="noStrike">
              <a:solidFill>
                <a:schemeClr val="dk1"/>
              </a:solidFill>
              <a:latin typeface="Calibri"/>
              <a:ea typeface="Calibri"/>
              <a:cs typeface="Calibri"/>
              <a:sym typeface="Calibri"/>
            </a:endParaRPr>
          </a:p>
        </p:txBody>
      </p:sp>
      <p:sp>
        <p:nvSpPr>
          <p:cNvPr id="263" name="Google Shape;263;p11"/>
          <p:cNvSpPr/>
          <p:nvPr/>
        </p:nvSpPr>
        <p:spPr>
          <a:xfrm>
            <a:off x="3566160" y="217627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1"/>
          <p:cNvSpPr/>
          <p:nvPr/>
        </p:nvSpPr>
        <p:spPr>
          <a:xfrm>
            <a:off x="3749040" y="205740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Threat modeling</a:t>
            </a:r>
            <a:endParaRPr b="0" i="0" sz="1150" u="none" cap="none" strike="noStrike">
              <a:solidFill>
                <a:schemeClr val="dk1"/>
              </a:solidFill>
              <a:latin typeface="Calibri"/>
              <a:ea typeface="Calibri"/>
              <a:cs typeface="Calibri"/>
              <a:sym typeface="Calibri"/>
            </a:endParaRPr>
          </a:p>
        </p:txBody>
      </p:sp>
      <p:sp>
        <p:nvSpPr>
          <p:cNvPr id="265" name="Google Shape;265;p11"/>
          <p:cNvSpPr/>
          <p:nvPr/>
        </p:nvSpPr>
        <p:spPr>
          <a:xfrm>
            <a:off x="3566160" y="258775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a:off x="3749040" y="246888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Logging &amp; monitoring</a:t>
            </a:r>
            <a:endParaRPr b="0" i="0" sz="1150" u="none" cap="none" strike="noStrike">
              <a:solidFill>
                <a:schemeClr val="dk1"/>
              </a:solidFill>
              <a:latin typeface="Calibri"/>
              <a:ea typeface="Calibri"/>
              <a:cs typeface="Calibri"/>
              <a:sym typeface="Calibri"/>
            </a:endParaRPr>
          </a:p>
        </p:txBody>
      </p:sp>
      <p:sp>
        <p:nvSpPr>
          <p:cNvPr id="267" name="Google Shape;267;p11"/>
          <p:cNvSpPr/>
          <p:nvPr/>
        </p:nvSpPr>
        <p:spPr>
          <a:xfrm>
            <a:off x="3566160" y="299923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1"/>
          <p:cNvSpPr/>
          <p:nvPr/>
        </p:nvSpPr>
        <p:spPr>
          <a:xfrm>
            <a:off x="3749040" y="288036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Incident response process</a:t>
            </a:r>
            <a:endParaRPr b="0" i="0" sz="1150" u="none" cap="none" strike="noStrike">
              <a:solidFill>
                <a:schemeClr val="dk1"/>
              </a:solidFill>
              <a:latin typeface="Calibri"/>
              <a:ea typeface="Calibri"/>
              <a:cs typeface="Calibri"/>
              <a:sym typeface="Calibri"/>
            </a:endParaRPr>
          </a:p>
        </p:txBody>
      </p:sp>
      <p:sp>
        <p:nvSpPr>
          <p:cNvPr id="269" name="Google Shape;269;p11"/>
          <p:cNvSpPr/>
          <p:nvPr/>
        </p:nvSpPr>
        <p:spPr>
          <a:xfrm>
            <a:off x="3566160" y="341071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1"/>
          <p:cNvSpPr/>
          <p:nvPr/>
        </p:nvSpPr>
        <p:spPr>
          <a:xfrm>
            <a:off x="3749040" y="329184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Technical documentation</a:t>
            </a:r>
            <a:endParaRPr b="0" i="0" sz="1150" u="none" cap="none" strike="noStrike">
              <a:solidFill>
                <a:schemeClr val="dk1"/>
              </a:solidFill>
              <a:latin typeface="Calibri"/>
              <a:ea typeface="Calibri"/>
              <a:cs typeface="Calibri"/>
              <a:sym typeface="Calibri"/>
            </a:endParaRPr>
          </a:p>
        </p:txBody>
      </p:sp>
      <p:sp>
        <p:nvSpPr>
          <p:cNvPr id="271" name="Google Shape;271;p11"/>
          <p:cNvSpPr/>
          <p:nvPr/>
        </p:nvSpPr>
        <p:spPr>
          <a:xfrm>
            <a:off x="3566160" y="3822192"/>
            <a:ext cx="91440" cy="91440"/>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a:off x="3749040" y="370332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Post-market surveillance</a:t>
            </a:r>
            <a:endParaRPr b="0" i="0" sz="1150" u="none" cap="none" strike="noStrike">
              <a:solidFill>
                <a:schemeClr val="dk1"/>
              </a:solidFill>
              <a:latin typeface="Calibri"/>
              <a:ea typeface="Calibri"/>
              <a:cs typeface="Calibri"/>
              <a:sym typeface="Calibri"/>
            </a:endParaRPr>
          </a:p>
        </p:txBody>
      </p:sp>
      <p:sp>
        <p:nvSpPr>
          <p:cNvPr id="273" name="Google Shape;273;p11"/>
          <p:cNvSpPr/>
          <p:nvPr/>
        </p:nvSpPr>
        <p:spPr>
          <a:xfrm>
            <a:off x="6446520" y="217627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1"/>
          <p:cNvSpPr/>
          <p:nvPr/>
        </p:nvSpPr>
        <p:spPr>
          <a:xfrm>
            <a:off x="6629400" y="205740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CE marking + DoC</a:t>
            </a:r>
            <a:endParaRPr b="0" i="0" sz="1150" u="none" cap="none" strike="noStrike">
              <a:solidFill>
                <a:schemeClr val="dk1"/>
              </a:solidFill>
              <a:latin typeface="Calibri"/>
              <a:ea typeface="Calibri"/>
              <a:cs typeface="Calibri"/>
              <a:sym typeface="Calibri"/>
            </a:endParaRPr>
          </a:p>
        </p:txBody>
      </p:sp>
      <p:sp>
        <p:nvSpPr>
          <p:cNvPr id="275" name="Google Shape;275;p11"/>
          <p:cNvSpPr/>
          <p:nvPr/>
        </p:nvSpPr>
        <p:spPr>
          <a:xfrm>
            <a:off x="6446520" y="258775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
          <p:cNvSpPr/>
          <p:nvPr/>
        </p:nvSpPr>
        <p:spPr>
          <a:xfrm>
            <a:off x="6629400" y="246888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Vulnerability reporting (24h)</a:t>
            </a:r>
            <a:endParaRPr b="0" i="0" sz="1150" u="none" cap="none" strike="noStrike">
              <a:solidFill>
                <a:schemeClr val="dk1"/>
              </a:solidFill>
              <a:latin typeface="Calibri"/>
              <a:ea typeface="Calibri"/>
              <a:cs typeface="Calibri"/>
              <a:sym typeface="Calibri"/>
            </a:endParaRPr>
          </a:p>
        </p:txBody>
      </p:sp>
      <p:sp>
        <p:nvSpPr>
          <p:cNvPr id="277" name="Google Shape;277;p11"/>
          <p:cNvSpPr/>
          <p:nvPr/>
        </p:nvSpPr>
        <p:spPr>
          <a:xfrm>
            <a:off x="6446520" y="299923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
          <p:cNvSpPr/>
          <p:nvPr/>
        </p:nvSpPr>
        <p:spPr>
          <a:xfrm>
            <a:off x="6629400" y="288036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Secure-by-design evidence</a:t>
            </a:r>
            <a:endParaRPr b="0" i="0" sz="1150" u="none" cap="none" strike="noStrike">
              <a:solidFill>
                <a:schemeClr val="dk1"/>
              </a:solidFill>
              <a:latin typeface="Calibri"/>
              <a:ea typeface="Calibri"/>
              <a:cs typeface="Calibri"/>
              <a:sym typeface="Calibri"/>
            </a:endParaRPr>
          </a:p>
        </p:txBody>
      </p:sp>
      <p:sp>
        <p:nvSpPr>
          <p:cNvPr id="279" name="Google Shape;279;p11"/>
          <p:cNvSpPr/>
          <p:nvPr/>
        </p:nvSpPr>
        <p:spPr>
          <a:xfrm>
            <a:off x="6446520" y="341071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1"/>
          <p:cNvSpPr/>
          <p:nvPr/>
        </p:nvSpPr>
        <p:spPr>
          <a:xfrm>
            <a:off x="6629400" y="329184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SBOM + signed builds</a:t>
            </a:r>
            <a:endParaRPr b="0" i="0" sz="1150" u="none" cap="none" strike="noStrike">
              <a:solidFill>
                <a:schemeClr val="dk1"/>
              </a:solidFill>
              <a:latin typeface="Calibri"/>
              <a:ea typeface="Calibri"/>
              <a:cs typeface="Calibri"/>
              <a:sym typeface="Calibri"/>
            </a:endParaRPr>
          </a:p>
        </p:txBody>
      </p:sp>
      <p:sp>
        <p:nvSpPr>
          <p:cNvPr id="281" name="Google Shape;281;p11"/>
          <p:cNvSpPr/>
          <p:nvPr/>
        </p:nvSpPr>
        <p:spPr>
          <a:xfrm>
            <a:off x="6446520" y="3822192"/>
            <a:ext cx="91440" cy="91440"/>
          </a:xfrm>
          <a:prstGeom prst="ellipse">
            <a:avLst/>
          </a:prstGeom>
          <a:solidFill>
            <a:srgbClr val="0A1628"/>
          </a:solidFill>
          <a:ln cap="flat" cmpd="sng" w="12700">
            <a:solidFill>
              <a:srgbClr val="0A16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1"/>
          <p:cNvSpPr/>
          <p:nvPr/>
        </p:nvSpPr>
        <p:spPr>
          <a:xfrm>
            <a:off x="6629400" y="3703320"/>
            <a:ext cx="22402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A1628"/>
              </a:buClr>
              <a:buSzPts val="1150"/>
              <a:buFont typeface="Calibri"/>
              <a:buNone/>
            </a:pPr>
            <a:r>
              <a:rPr b="0" i="0" lang="en-US" sz="1150" u="none" cap="none" strike="noStrike">
                <a:solidFill>
                  <a:srgbClr val="0A1628"/>
                </a:solidFill>
                <a:latin typeface="Calibri"/>
                <a:ea typeface="Calibri"/>
                <a:cs typeface="Calibri"/>
                <a:sym typeface="Calibri"/>
              </a:rPr>
              <a:t>Support lifecycle commitment</a:t>
            </a:r>
            <a:endParaRPr b="0" i="0" sz="1150" u="none" cap="none" strike="noStrike">
              <a:solidFill>
                <a:schemeClr val="dk1"/>
              </a:solidFill>
              <a:latin typeface="Calibri"/>
              <a:ea typeface="Calibri"/>
              <a:cs typeface="Calibri"/>
              <a:sym typeface="Calibri"/>
            </a:endParaRPr>
          </a:p>
        </p:txBody>
      </p:sp>
      <p:sp>
        <p:nvSpPr>
          <p:cNvPr id="283" name="Google Shape;283;p11"/>
          <p:cNvSpPr/>
          <p:nvPr/>
        </p:nvSpPr>
        <p:spPr>
          <a:xfrm>
            <a:off x="457200" y="4526280"/>
            <a:ext cx="8229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59E0B"/>
              </a:buClr>
              <a:buSzPts val="1100"/>
              <a:buFont typeface="Calibri"/>
              <a:buNone/>
            </a:pPr>
            <a:r>
              <a:rPr b="1" i="1" lang="en-US" sz="1100" u="none" cap="none" strike="noStrike">
                <a:solidFill>
                  <a:srgbClr val="F59E0B"/>
                </a:solidFill>
                <a:latin typeface="Calibri"/>
                <a:ea typeface="Calibri"/>
                <a:cs typeface="Calibri"/>
                <a:sym typeface="Calibri"/>
              </a:rPr>
              <a:t>Build the overlap controls once. Map them to both regulations. Two audits, one control set.</a:t>
            </a:r>
            <a:endParaRPr b="0" i="0" sz="1100" u="none" cap="none" strike="noStrike">
              <a:solidFill>
                <a:schemeClr val="dk1"/>
              </a:solidFill>
              <a:latin typeface="Calibri"/>
              <a:ea typeface="Calibri"/>
              <a:cs typeface="Calibri"/>
              <a:sym typeface="Calibri"/>
            </a:endParaRPr>
          </a:p>
        </p:txBody>
      </p:sp>
      <p:sp>
        <p:nvSpPr>
          <p:cNvPr id="284" name="Google Shape;284;p11"/>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9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628"/>
        </a:solidFill>
      </p:bgPr>
    </p:bg>
    <p:spTree>
      <p:nvGrpSpPr>
        <p:cNvPr id="289" name="Shape 289"/>
        <p:cNvGrpSpPr/>
        <p:nvPr/>
      </p:nvGrpSpPr>
      <p:grpSpPr>
        <a:xfrm>
          <a:off x="0" y="0"/>
          <a:ext cx="0" cy="0"/>
          <a:chOff x="0" y="0"/>
          <a:chExt cx="0" cy="0"/>
        </a:xfrm>
      </p:grpSpPr>
      <p:sp>
        <p:nvSpPr>
          <p:cNvPr id="290" name="Google Shape;290;p12"/>
          <p:cNvSpPr/>
          <p:nvPr/>
        </p:nvSpPr>
        <p:spPr>
          <a:xfrm>
            <a:off x="457200" y="256032"/>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900"/>
              <a:buFont typeface="Calibri"/>
              <a:buNone/>
            </a:pPr>
            <a:r>
              <a:rPr b="1" i="0" lang="en-US" sz="900" u="none" cap="none" strike="noStrike">
                <a:solidFill>
                  <a:srgbClr val="F59E0B"/>
                </a:solidFill>
                <a:latin typeface="Calibri"/>
                <a:ea typeface="Calibri"/>
                <a:cs typeface="Calibri"/>
                <a:sym typeface="Calibri"/>
              </a:rPr>
              <a:t>THE 90-DAY SPRINT</a:t>
            </a:r>
            <a:endParaRPr b="0" i="0" sz="900" u="none" cap="none" strike="noStrike">
              <a:solidFill>
                <a:schemeClr val="dk1"/>
              </a:solidFill>
              <a:latin typeface="Calibri"/>
              <a:ea typeface="Calibri"/>
              <a:cs typeface="Calibri"/>
              <a:sym typeface="Calibri"/>
            </a:endParaRPr>
          </a:p>
        </p:txBody>
      </p:sp>
      <p:sp>
        <p:nvSpPr>
          <p:cNvPr id="291" name="Google Shape;291;p12"/>
          <p:cNvSpPr/>
          <p:nvPr/>
        </p:nvSpPr>
        <p:spPr>
          <a:xfrm>
            <a:off x="457200" y="594360"/>
            <a:ext cx="82296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600"/>
              <a:buFont typeface="Cambria"/>
              <a:buNone/>
            </a:pPr>
            <a:r>
              <a:rPr b="1" i="0" lang="en-US" sz="2600" u="none" cap="none" strike="noStrike">
                <a:solidFill>
                  <a:srgbClr val="FFFFFF"/>
                </a:solidFill>
                <a:latin typeface="Cambria"/>
                <a:ea typeface="Cambria"/>
                <a:cs typeface="Cambria"/>
                <a:sym typeface="Cambria"/>
              </a:rPr>
              <a:t>If you read one slide, read this one.</a:t>
            </a:r>
            <a:endParaRPr b="0" i="0" sz="2600" u="none" cap="none" strike="noStrike">
              <a:solidFill>
                <a:schemeClr val="dk1"/>
              </a:solidFill>
              <a:latin typeface="Calibri"/>
              <a:ea typeface="Calibri"/>
              <a:cs typeface="Calibri"/>
              <a:sym typeface="Calibri"/>
            </a:endParaRPr>
          </a:p>
        </p:txBody>
      </p:sp>
      <p:sp>
        <p:nvSpPr>
          <p:cNvPr id="292" name="Google Shape;292;p12"/>
          <p:cNvSpPr/>
          <p:nvPr/>
        </p:nvSpPr>
        <p:spPr>
          <a:xfrm>
            <a:off x="457200" y="1078992"/>
            <a:ext cx="82296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4A3B8"/>
              </a:buClr>
              <a:buSzPts val="1200"/>
              <a:buFont typeface="Calibri"/>
              <a:buNone/>
            </a:pPr>
            <a:r>
              <a:rPr b="0" i="1" lang="en-US" sz="1200" u="none" cap="none" strike="noStrike">
                <a:solidFill>
                  <a:srgbClr val="94A3B8"/>
                </a:solidFill>
                <a:latin typeface="Calibri"/>
                <a:ea typeface="Calibri"/>
                <a:cs typeface="Calibri"/>
                <a:sym typeface="Calibri"/>
              </a:rPr>
              <a:t>Three months from today to the first hard deadline. Three things to land in that window.</a:t>
            </a:r>
            <a:endParaRPr b="0" i="0" sz="1200" u="none" cap="none" strike="noStrike">
              <a:solidFill>
                <a:schemeClr val="dk1"/>
              </a:solidFill>
              <a:latin typeface="Calibri"/>
              <a:ea typeface="Calibri"/>
              <a:cs typeface="Calibri"/>
              <a:sym typeface="Calibri"/>
            </a:endParaRPr>
          </a:p>
        </p:txBody>
      </p:sp>
      <p:sp>
        <p:nvSpPr>
          <p:cNvPr id="293" name="Google Shape;293;p12"/>
          <p:cNvSpPr/>
          <p:nvPr/>
        </p:nvSpPr>
        <p:spPr>
          <a:xfrm>
            <a:off x="457200" y="1691640"/>
            <a:ext cx="822960" cy="822960"/>
          </a:xfrm>
          <a:prstGeom prst="rect">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2"/>
          <p:cNvSpPr/>
          <p:nvPr/>
        </p:nvSpPr>
        <p:spPr>
          <a:xfrm>
            <a:off x="457200" y="1691640"/>
            <a:ext cx="82296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2800"/>
              <a:buFont typeface="Cambria"/>
              <a:buNone/>
            </a:pPr>
            <a:r>
              <a:rPr b="1" i="0" lang="en-US" sz="2800" u="none" cap="none" strike="noStrike">
                <a:solidFill>
                  <a:srgbClr val="0A1628"/>
                </a:solidFill>
                <a:latin typeface="Cambria"/>
                <a:ea typeface="Cambria"/>
                <a:cs typeface="Cambria"/>
                <a:sym typeface="Cambria"/>
              </a:rPr>
              <a:t>01</a:t>
            </a:r>
            <a:endParaRPr b="0" i="0" sz="2800" u="none" cap="none" strike="noStrike">
              <a:solidFill>
                <a:schemeClr val="dk1"/>
              </a:solidFill>
              <a:latin typeface="Calibri"/>
              <a:ea typeface="Calibri"/>
              <a:cs typeface="Calibri"/>
              <a:sym typeface="Calibri"/>
            </a:endParaRPr>
          </a:p>
        </p:txBody>
      </p:sp>
      <p:sp>
        <p:nvSpPr>
          <p:cNvPr id="295" name="Google Shape;295;p12"/>
          <p:cNvSpPr/>
          <p:nvPr/>
        </p:nvSpPr>
        <p:spPr>
          <a:xfrm>
            <a:off x="1463040" y="1737360"/>
            <a:ext cx="7132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Cambria"/>
              <a:buNone/>
            </a:pPr>
            <a:r>
              <a:rPr b="1" i="0" lang="en-US" sz="1800" u="none" cap="none" strike="noStrike">
                <a:solidFill>
                  <a:srgbClr val="FFFFFF"/>
                </a:solidFill>
                <a:latin typeface="Cambria"/>
                <a:ea typeface="Cambria"/>
                <a:cs typeface="Cambria"/>
                <a:sym typeface="Cambria"/>
              </a:rPr>
              <a:t>Inventory + classify</a:t>
            </a:r>
            <a:endParaRPr b="0" i="0" sz="1800" u="none" cap="none" strike="noStrike">
              <a:solidFill>
                <a:schemeClr val="dk1"/>
              </a:solidFill>
              <a:latin typeface="Calibri"/>
              <a:ea typeface="Calibri"/>
              <a:cs typeface="Calibri"/>
              <a:sym typeface="Calibri"/>
            </a:endParaRPr>
          </a:p>
        </p:txBody>
      </p:sp>
      <p:sp>
        <p:nvSpPr>
          <p:cNvPr id="296" name="Google Shape;296;p12"/>
          <p:cNvSpPr/>
          <p:nvPr/>
        </p:nvSpPr>
        <p:spPr>
          <a:xfrm>
            <a:off x="1463040" y="2103120"/>
            <a:ext cx="7132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5E1"/>
              </a:buClr>
              <a:buSzPts val="1200"/>
              <a:buFont typeface="Calibri"/>
              <a:buNone/>
            </a:pPr>
            <a:r>
              <a:rPr b="0" i="0" lang="en-US" sz="1200" u="none" cap="none" strike="noStrike">
                <a:solidFill>
                  <a:srgbClr val="CBD5E1"/>
                </a:solidFill>
                <a:latin typeface="Calibri"/>
                <a:ea typeface="Calibri"/>
                <a:cs typeface="Calibri"/>
                <a:sym typeface="Calibri"/>
              </a:rPr>
              <a:t>Every AI system and every digital product. AI Act risk tier on one column, CRA product class on the other. Owner per row.</a:t>
            </a:r>
            <a:endParaRPr b="0" i="0" sz="1200" u="none" cap="none" strike="noStrike">
              <a:solidFill>
                <a:schemeClr val="dk1"/>
              </a:solidFill>
              <a:latin typeface="Calibri"/>
              <a:ea typeface="Calibri"/>
              <a:cs typeface="Calibri"/>
              <a:sym typeface="Calibri"/>
            </a:endParaRPr>
          </a:p>
        </p:txBody>
      </p:sp>
      <p:sp>
        <p:nvSpPr>
          <p:cNvPr id="297" name="Google Shape;297;p12"/>
          <p:cNvSpPr/>
          <p:nvPr/>
        </p:nvSpPr>
        <p:spPr>
          <a:xfrm>
            <a:off x="457200" y="2651760"/>
            <a:ext cx="822960" cy="822960"/>
          </a:xfrm>
          <a:prstGeom prst="rect">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2"/>
          <p:cNvSpPr/>
          <p:nvPr/>
        </p:nvSpPr>
        <p:spPr>
          <a:xfrm>
            <a:off x="457200" y="2651760"/>
            <a:ext cx="82296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2800"/>
              <a:buFont typeface="Cambria"/>
              <a:buNone/>
            </a:pPr>
            <a:r>
              <a:rPr b="1" i="0" lang="en-US" sz="2800" u="none" cap="none" strike="noStrike">
                <a:solidFill>
                  <a:srgbClr val="0A1628"/>
                </a:solidFill>
                <a:latin typeface="Cambria"/>
                <a:ea typeface="Cambria"/>
                <a:cs typeface="Cambria"/>
                <a:sym typeface="Cambria"/>
              </a:rPr>
              <a:t>02</a:t>
            </a:r>
            <a:endParaRPr b="0" i="0" sz="2800" u="none" cap="none" strike="noStrike">
              <a:solidFill>
                <a:schemeClr val="dk1"/>
              </a:solidFill>
              <a:latin typeface="Calibri"/>
              <a:ea typeface="Calibri"/>
              <a:cs typeface="Calibri"/>
              <a:sym typeface="Calibri"/>
            </a:endParaRPr>
          </a:p>
        </p:txBody>
      </p:sp>
      <p:sp>
        <p:nvSpPr>
          <p:cNvPr id="299" name="Google Shape;299;p12"/>
          <p:cNvSpPr/>
          <p:nvPr/>
        </p:nvSpPr>
        <p:spPr>
          <a:xfrm>
            <a:off x="1463040" y="2697480"/>
            <a:ext cx="7132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Cambria"/>
              <a:buNone/>
            </a:pPr>
            <a:r>
              <a:rPr b="1" i="0" lang="en-US" sz="1800" u="none" cap="none" strike="noStrike">
                <a:solidFill>
                  <a:srgbClr val="FFFFFF"/>
                </a:solidFill>
                <a:latin typeface="Cambria"/>
                <a:ea typeface="Cambria"/>
                <a:cs typeface="Cambria"/>
                <a:sym typeface="Cambria"/>
              </a:rPr>
              <a:t>Stand up reporting</a:t>
            </a:r>
            <a:endParaRPr b="0" i="0" sz="1800" u="none" cap="none" strike="noStrike">
              <a:solidFill>
                <a:schemeClr val="dk1"/>
              </a:solidFill>
              <a:latin typeface="Calibri"/>
              <a:ea typeface="Calibri"/>
              <a:cs typeface="Calibri"/>
              <a:sym typeface="Calibri"/>
            </a:endParaRPr>
          </a:p>
        </p:txBody>
      </p:sp>
      <p:sp>
        <p:nvSpPr>
          <p:cNvPr id="300" name="Google Shape;300;p12"/>
          <p:cNvSpPr/>
          <p:nvPr/>
        </p:nvSpPr>
        <p:spPr>
          <a:xfrm>
            <a:off x="1463040" y="3063240"/>
            <a:ext cx="7132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5E1"/>
              </a:buClr>
              <a:buSzPts val="1200"/>
              <a:buFont typeface="Calibri"/>
              <a:buNone/>
            </a:pPr>
            <a:r>
              <a:rPr b="0" i="0" lang="en-US" sz="1200" u="none" cap="none" strike="noStrike">
                <a:solidFill>
                  <a:srgbClr val="CBD5E1"/>
                </a:solidFill>
                <a:latin typeface="Calibri"/>
                <a:ea typeface="Calibri"/>
                <a:cs typeface="Calibri"/>
                <a:sym typeface="Calibri"/>
              </a:rPr>
              <a:t>CRA vuln reporting pipeline live and tested. AI Act serious-incident reporting path defined. Tabletop both before Aug.</a:t>
            </a:r>
            <a:endParaRPr b="0" i="0" sz="1200" u="none" cap="none" strike="noStrike">
              <a:solidFill>
                <a:schemeClr val="dk1"/>
              </a:solidFill>
              <a:latin typeface="Calibri"/>
              <a:ea typeface="Calibri"/>
              <a:cs typeface="Calibri"/>
              <a:sym typeface="Calibri"/>
            </a:endParaRPr>
          </a:p>
        </p:txBody>
      </p:sp>
      <p:sp>
        <p:nvSpPr>
          <p:cNvPr id="301" name="Google Shape;301;p12"/>
          <p:cNvSpPr/>
          <p:nvPr/>
        </p:nvSpPr>
        <p:spPr>
          <a:xfrm>
            <a:off x="457200" y="3611880"/>
            <a:ext cx="822960" cy="822960"/>
          </a:xfrm>
          <a:prstGeom prst="rect">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2"/>
          <p:cNvSpPr/>
          <p:nvPr/>
        </p:nvSpPr>
        <p:spPr>
          <a:xfrm>
            <a:off x="457200" y="3611880"/>
            <a:ext cx="822960" cy="8229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A1628"/>
              </a:buClr>
              <a:buSzPts val="2800"/>
              <a:buFont typeface="Cambria"/>
              <a:buNone/>
            </a:pPr>
            <a:r>
              <a:rPr b="1" i="0" lang="en-US" sz="2800" u="none" cap="none" strike="noStrike">
                <a:solidFill>
                  <a:srgbClr val="0A1628"/>
                </a:solidFill>
                <a:latin typeface="Cambria"/>
                <a:ea typeface="Cambria"/>
                <a:cs typeface="Cambria"/>
                <a:sym typeface="Cambria"/>
              </a:rPr>
              <a:t>03</a:t>
            </a:r>
            <a:endParaRPr b="0" i="0" sz="2800" u="none" cap="none" strike="noStrike">
              <a:solidFill>
                <a:schemeClr val="dk1"/>
              </a:solidFill>
              <a:latin typeface="Calibri"/>
              <a:ea typeface="Calibri"/>
              <a:cs typeface="Calibri"/>
              <a:sym typeface="Calibri"/>
            </a:endParaRPr>
          </a:p>
        </p:txBody>
      </p:sp>
      <p:sp>
        <p:nvSpPr>
          <p:cNvPr id="303" name="Google Shape;303;p12"/>
          <p:cNvSpPr/>
          <p:nvPr/>
        </p:nvSpPr>
        <p:spPr>
          <a:xfrm>
            <a:off x="1463040" y="3657600"/>
            <a:ext cx="713232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Cambria"/>
              <a:buNone/>
            </a:pPr>
            <a:r>
              <a:rPr b="1" i="0" lang="en-US" sz="1800" u="none" cap="none" strike="noStrike">
                <a:solidFill>
                  <a:srgbClr val="FFFFFF"/>
                </a:solidFill>
                <a:latin typeface="Cambria"/>
                <a:ea typeface="Cambria"/>
                <a:cs typeface="Cambria"/>
                <a:sym typeface="Cambria"/>
              </a:rPr>
              <a:t>Evidence package</a:t>
            </a:r>
            <a:endParaRPr b="0" i="0" sz="1800" u="none" cap="none" strike="noStrike">
              <a:solidFill>
                <a:schemeClr val="dk1"/>
              </a:solidFill>
              <a:latin typeface="Calibri"/>
              <a:ea typeface="Calibri"/>
              <a:cs typeface="Calibri"/>
              <a:sym typeface="Calibri"/>
            </a:endParaRPr>
          </a:p>
        </p:txBody>
      </p:sp>
      <p:sp>
        <p:nvSpPr>
          <p:cNvPr id="304" name="Google Shape;304;p12"/>
          <p:cNvSpPr/>
          <p:nvPr/>
        </p:nvSpPr>
        <p:spPr>
          <a:xfrm>
            <a:off x="1463040" y="4023360"/>
            <a:ext cx="713232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5E1"/>
              </a:buClr>
              <a:buSzPts val="1200"/>
              <a:buFont typeface="Calibri"/>
              <a:buNone/>
            </a:pPr>
            <a:r>
              <a:rPr b="0" i="0" lang="en-US" sz="1200" u="none" cap="none" strike="noStrike">
                <a:solidFill>
                  <a:srgbClr val="CBD5E1"/>
                </a:solidFill>
                <a:latin typeface="Calibri"/>
                <a:ea typeface="Calibri"/>
                <a:cs typeface="Calibri"/>
                <a:sym typeface="Calibri"/>
              </a:rPr>
              <a:t>Technical documentation, risk assessments, FRIA, SBOM, secure-by-design records. If a regulator asks tomorrow, you can hand it over.</a:t>
            </a:r>
            <a:endParaRPr b="0" i="0" sz="1200" u="none" cap="none" strike="noStrike">
              <a:solidFill>
                <a:schemeClr val="dk1"/>
              </a:solidFill>
              <a:latin typeface="Calibri"/>
              <a:ea typeface="Calibri"/>
              <a:cs typeface="Calibri"/>
              <a:sym typeface="Calibri"/>
            </a:endParaRPr>
          </a:p>
        </p:txBody>
      </p:sp>
      <p:sp>
        <p:nvSpPr>
          <p:cNvPr id="305" name="Google Shape;305;p12"/>
          <p:cNvSpPr/>
          <p:nvPr/>
        </p:nvSpPr>
        <p:spPr>
          <a:xfrm>
            <a:off x="8229600" y="4800600"/>
            <a:ext cx="640080" cy="2286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5D6B82"/>
              </a:buClr>
              <a:buSzPts val="900"/>
              <a:buFont typeface="Calibri"/>
              <a:buNone/>
            </a:pPr>
            <a:r>
              <a:rPr b="0" i="0" lang="en-US" sz="900" u="none" cap="none" strike="noStrike">
                <a:solidFill>
                  <a:srgbClr val="5D6B82"/>
                </a:solidFill>
                <a:latin typeface="Calibri"/>
                <a:ea typeface="Calibri"/>
                <a:cs typeface="Calibri"/>
                <a:sym typeface="Calibri"/>
              </a:rPr>
              <a:t>10 / 11</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628"/>
        </a:solidFill>
      </p:bgPr>
    </p:bg>
    <p:spTree>
      <p:nvGrpSpPr>
        <p:cNvPr id="310" name="Shape 310"/>
        <p:cNvGrpSpPr/>
        <p:nvPr/>
      </p:nvGrpSpPr>
      <p:grpSpPr>
        <a:xfrm>
          <a:off x="0" y="0"/>
          <a:ext cx="0" cy="0"/>
          <a:chOff x="0" y="0"/>
          <a:chExt cx="0" cy="0"/>
        </a:xfrm>
      </p:grpSpPr>
      <p:sp>
        <p:nvSpPr>
          <p:cNvPr id="311" name="Google Shape;311;p13"/>
          <p:cNvSpPr/>
          <p:nvPr/>
        </p:nvSpPr>
        <p:spPr>
          <a:xfrm>
            <a:off x="457200" y="457200"/>
            <a:ext cx="73152" cy="4206240"/>
          </a:xfrm>
          <a:prstGeom prst="rect">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3"/>
          <p:cNvSpPr/>
          <p:nvPr/>
        </p:nvSpPr>
        <p:spPr>
          <a:xfrm>
            <a:off x="777240" y="457200"/>
            <a:ext cx="64008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1000"/>
              <a:buFont typeface="Calibri"/>
              <a:buNone/>
            </a:pPr>
            <a:r>
              <a:rPr b="1" i="0" lang="en-US" sz="1000" u="none" cap="none" strike="noStrike">
                <a:solidFill>
                  <a:srgbClr val="F59E0B"/>
                </a:solidFill>
                <a:latin typeface="Calibri"/>
                <a:ea typeface="Calibri"/>
                <a:cs typeface="Calibri"/>
                <a:sym typeface="Calibri"/>
              </a:rPr>
              <a:t>BOTTOM LINE</a:t>
            </a:r>
            <a:endParaRPr b="0" i="0" sz="1000" u="none" cap="none" strike="noStrike">
              <a:solidFill>
                <a:schemeClr val="dk1"/>
              </a:solidFill>
              <a:latin typeface="Calibri"/>
              <a:ea typeface="Calibri"/>
              <a:cs typeface="Calibri"/>
              <a:sym typeface="Calibri"/>
            </a:endParaRPr>
          </a:p>
        </p:txBody>
      </p:sp>
      <p:sp>
        <p:nvSpPr>
          <p:cNvPr id="313" name="Google Shape;313;p13"/>
          <p:cNvSpPr/>
          <p:nvPr/>
        </p:nvSpPr>
        <p:spPr>
          <a:xfrm>
            <a:off x="731520" y="960120"/>
            <a:ext cx="8229600" cy="1645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4400"/>
              <a:buFont typeface="Cambria"/>
              <a:buNone/>
            </a:pPr>
            <a:r>
              <a:rPr b="1" i="0" lang="en-US" sz="4400" u="none" cap="none" strike="noStrike">
                <a:solidFill>
                  <a:srgbClr val="FFFFFF"/>
                </a:solidFill>
                <a:latin typeface="Cambria"/>
                <a:ea typeface="Cambria"/>
                <a:cs typeface="Cambria"/>
                <a:sym typeface="Cambria"/>
              </a:rPr>
              <a:t>Treat 2026 as the</a:t>
            </a:r>
            <a:endParaRPr b="0" i="0" sz="44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FFFFF"/>
              </a:buClr>
              <a:buSzPts val="4400"/>
              <a:buFont typeface="Cambria"/>
              <a:buNone/>
            </a:pPr>
            <a:r>
              <a:rPr b="1" i="0" lang="en-US" sz="4400" u="none" cap="none" strike="noStrike">
                <a:solidFill>
                  <a:srgbClr val="FFFFFF"/>
                </a:solidFill>
                <a:latin typeface="Cambria"/>
                <a:ea typeface="Cambria"/>
                <a:cs typeface="Cambria"/>
                <a:sym typeface="Cambria"/>
              </a:rPr>
              <a:t>compliance year, not 2027.</a:t>
            </a:r>
            <a:endParaRPr b="0" i="0" sz="4400" u="none" cap="none" strike="noStrike">
              <a:solidFill>
                <a:schemeClr val="dk1"/>
              </a:solidFill>
              <a:latin typeface="Calibri"/>
              <a:ea typeface="Calibri"/>
              <a:cs typeface="Calibri"/>
              <a:sym typeface="Calibri"/>
            </a:endParaRPr>
          </a:p>
        </p:txBody>
      </p:sp>
      <p:sp>
        <p:nvSpPr>
          <p:cNvPr id="314" name="Google Shape;314;p13"/>
          <p:cNvSpPr/>
          <p:nvPr/>
        </p:nvSpPr>
        <p:spPr>
          <a:xfrm>
            <a:off x="777240" y="2743200"/>
            <a:ext cx="7772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BD5E1"/>
              </a:buClr>
              <a:buSzPts val="1300"/>
              <a:buFont typeface="Calibri"/>
              <a:buNone/>
            </a:pPr>
            <a:r>
              <a:rPr b="0" i="0" lang="en-US" sz="1300" u="none" cap="none" strike="noStrike">
                <a:solidFill>
                  <a:srgbClr val="CBD5E1"/>
                </a:solidFill>
                <a:latin typeface="Calibri"/>
                <a:ea typeface="Calibri"/>
                <a:cs typeface="Calibri"/>
                <a:sym typeface="Calibri"/>
              </a:rPr>
              <a:t>The Digital Omnibus moved some lines, not all of them. Aug 2026 still triggers most of the AI Act. Sept 2026 triggers CRA vulnerability reporting for everyone, including legacy products. The teams that win the next 18 months are the ones who treat regulation as a forcing function for engineering hygiene, not a Q4 panic.</a:t>
            </a:r>
            <a:endParaRPr b="0" i="0" sz="1300" u="none" cap="none" strike="noStrike">
              <a:solidFill>
                <a:schemeClr val="dk1"/>
              </a:solidFill>
              <a:latin typeface="Calibri"/>
              <a:ea typeface="Calibri"/>
              <a:cs typeface="Calibri"/>
              <a:sym typeface="Calibri"/>
            </a:endParaRPr>
          </a:p>
        </p:txBody>
      </p:sp>
      <p:sp>
        <p:nvSpPr>
          <p:cNvPr id="315" name="Google Shape;315;p13"/>
          <p:cNvSpPr/>
          <p:nvPr/>
        </p:nvSpPr>
        <p:spPr>
          <a:xfrm>
            <a:off x="777240" y="4572000"/>
            <a:ext cx="54864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59E0B"/>
              </a:buClr>
              <a:buSzPts val="1000"/>
              <a:buFont typeface="Calibri"/>
              <a:buNone/>
            </a:pPr>
            <a:r>
              <a:rPr b="0" i="1" lang="en-US" sz="1000" u="none" cap="none" strike="noStrike">
                <a:solidFill>
                  <a:srgbClr val="F59E0B"/>
                </a:solidFill>
                <a:latin typeface="Calibri"/>
                <a:ea typeface="Calibri"/>
                <a:cs typeface="Calibri"/>
                <a:sym typeface="Calibri"/>
              </a:rPr>
              <a:t>Connor · AI Security Notes · 2026</a:t>
            </a:r>
            <a:endParaRPr b="0" i="0" sz="1000" u="none" cap="none" strike="noStrike">
              <a:solidFill>
                <a:schemeClr val="dk1"/>
              </a:solidFill>
              <a:latin typeface="Calibri"/>
              <a:ea typeface="Calibri"/>
              <a:cs typeface="Calibri"/>
              <a:sym typeface="Calibri"/>
            </a:endParaRPr>
          </a:p>
        </p:txBody>
      </p:sp>
      <p:sp>
        <p:nvSpPr>
          <p:cNvPr id="316" name="Google Shape;316;p13"/>
          <p:cNvSpPr/>
          <p:nvPr/>
        </p:nvSpPr>
        <p:spPr>
          <a:xfrm>
            <a:off x="777240"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3"/>
          <p:cNvSpPr/>
          <p:nvPr/>
        </p:nvSpPr>
        <p:spPr>
          <a:xfrm>
            <a:off x="923544"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3"/>
          <p:cNvSpPr/>
          <p:nvPr/>
        </p:nvSpPr>
        <p:spPr>
          <a:xfrm>
            <a:off x="1069848"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3"/>
          <p:cNvSpPr/>
          <p:nvPr/>
        </p:nvSpPr>
        <p:spPr>
          <a:xfrm>
            <a:off x="1216152"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3"/>
          <p:cNvSpPr/>
          <p:nvPr/>
        </p:nvSpPr>
        <p:spPr>
          <a:xfrm>
            <a:off x="1362456"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3"/>
          <p:cNvSpPr/>
          <p:nvPr/>
        </p:nvSpPr>
        <p:spPr>
          <a:xfrm>
            <a:off x="1508760"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3"/>
          <p:cNvSpPr/>
          <p:nvPr/>
        </p:nvSpPr>
        <p:spPr>
          <a:xfrm>
            <a:off x="1655064"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3"/>
          <p:cNvSpPr/>
          <p:nvPr/>
        </p:nvSpPr>
        <p:spPr>
          <a:xfrm>
            <a:off x="1801368"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3"/>
          <p:cNvSpPr/>
          <p:nvPr/>
        </p:nvSpPr>
        <p:spPr>
          <a:xfrm>
            <a:off x="1947672"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3"/>
          <p:cNvSpPr/>
          <p:nvPr/>
        </p:nvSpPr>
        <p:spPr>
          <a:xfrm>
            <a:off x="2093976"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3"/>
          <p:cNvSpPr/>
          <p:nvPr/>
        </p:nvSpPr>
        <p:spPr>
          <a:xfrm>
            <a:off x="2240280"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3"/>
          <p:cNvSpPr/>
          <p:nvPr/>
        </p:nvSpPr>
        <p:spPr>
          <a:xfrm>
            <a:off x="2386584" y="4251960"/>
            <a:ext cx="73152" cy="73152"/>
          </a:xfrm>
          <a:prstGeom prst="ellipse">
            <a:avLst/>
          </a:prstGeom>
          <a:solidFill>
            <a:srgbClr val="F59E0B"/>
          </a:solidFill>
          <a:ln cap="flat" cmpd="sng" w="12700">
            <a:solidFill>
              <a:srgbClr val="F59E0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